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9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4700" dirty="0"/>
              <a:t>Ügykezelői alapvizsga</a:t>
            </a:r>
            <a:br>
              <a:rPr lang="hu-HU" sz="4700" dirty="0"/>
            </a:br>
            <a:r>
              <a:rPr lang="hu-HU" sz="4700" dirty="0"/>
              <a:t>III. FEJEZET</a:t>
            </a:r>
            <a:br>
              <a:rPr lang="hu-HU" sz="4700" dirty="0"/>
            </a:br>
            <a:r>
              <a:rPr lang="hu-HU" sz="4700" dirty="0"/>
              <a:t>A közigazgatási hatósági eljárás szabályai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/>
              <a:t>A diasor felülvizsgálatának dátuma: </a:t>
            </a:r>
          </a:p>
          <a:p>
            <a:pPr algn="ctr"/>
            <a:r>
              <a:rPr lang="hu-HU"/>
              <a:t>2026. </a:t>
            </a:r>
            <a:r>
              <a:rPr lang="hu-HU" dirty="0"/>
              <a:t>január 31.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81200" y="1855366"/>
            <a:ext cx="8229600" cy="4525963"/>
          </a:xfrm>
        </p:spPr>
        <p:txBody>
          <a:bodyPr/>
          <a:lstStyle/>
          <a:p>
            <a:r>
              <a:rPr lang="hu-HU" sz="2600" b="1" i="1" dirty="0"/>
              <a:t>A tárgyi hatály:</a:t>
            </a:r>
          </a:p>
          <a:p>
            <a:pPr lvl="1"/>
            <a:r>
              <a:rPr lang="hu-HU" sz="2600" i="1" dirty="0" err="1"/>
              <a:t>Ákr</a:t>
            </a:r>
            <a:r>
              <a:rPr lang="hu-HU" sz="2600" i="1" dirty="0"/>
              <a:t>.: közigazgatási hatósági ügyben </a:t>
            </a:r>
            <a:r>
              <a:rPr lang="hu-HU" sz="2600" dirty="0"/>
              <a:t>és</a:t>
            </a:r>
            <a:r>
              <a:rPr lang="hu-HU" sz="2600" i="1" dirty="0"/>
              <a:t> a hatósági ellenőrzés során </a:t>
            </a:r>
            <a:r>
              <a:rPr lang="hu-HU" sz="2600" dirty="0"/>
              <a:t>kell alkalmazni. </a:t>
            </a:r>
          </a:p>
          <a:p>
            <a:pPr lvl="2"/>
            <a:r>
              <a:rPr lang="hu-HU" sz="2600" dirty="0"/>
              <a:t>Egyes esetekben az </a:t>
            </a:r>
            <a:r>
              <a:rPr lang="hu-HU" sz="2600" i="1" dirty="0" err="1"/>
              <a:t>Ákr</a:t>
            </a:r>
            <a:r>
              <a:rPr lang="hu-HU" sz="2600" i="1" dirty="0"/>
              <a:t>. önmaga zárja ki rendelkezéseinek alkalmazását. </a:t>
            </a:r>
          </a:p>
          <a:p>
            <a:pPr marL="914400" lvl="2" indent="0">
              <a:buNone/>
            </a:pPr>
            <a:endParaRPr lang="en-GB" sz="800" dirty="0"/>
          </a:p>
          <a:p>
            <a:r>
              <a:rPr lang="hu-HU" sz="2600" b="1" i="1" dirty="0"/>
              <a:t>A szervi hatály </a:t>
            </a:r>
          </a:p>
          <a:p>
            <a:pPr lvl="1"/>
            <a:r>
              <a:rPr lang="hu-HU" sz="2600" i="1" dirty="0" err="1"/>
              <a:t>Ákr</a:t>
            </a:r>
            <a:r>
              <a:rPr lang="hu-HU" sz="2600" i="1" dirty="0"/>
              <a:t>.: közigazgatási hatóság</a:t>
            </a:r>
            <a:endParaRPr lang="en-GB" sz="2600" i="1" dirty="0"/>
          </a:p>
        </p:txBody>
      </p:sp>
      <p:sp>
        <p:nvSpPr>
          <p:cNvPr id="2" name="Téglalap 1"/>
          <p:cNvSpPr/>
          <p:nvPr/>
        </p:nvSpPr>
        <p:spPr>
          <a:xfrm>
            <a:off x="1524000" y="18864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2.2. Az általános közigazgatási</a:t>
            </a:r>
          </a:p>
          <a:p>
            <a:pPr algn="ctr"/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rendtartásról szóló törvény hatálya</a:t>
            </a:r>
            <a:endParaRPr lang="hu-HU" sz="28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61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0" y="1268760"/>
            <a:ext cx="9144000" cy="5472608"/>
          </a:xfrm>
        </p:spPr>
        <p:txBody>
          <a:bodyPr/>
          <a:lstStyle/>
          <a:p>
            <a:r>
              <a:rPr lang="hu-HU" sz="2600" b="1" i="1" dirty="0"/>
              <a:t>A személyi hatály</a:t>
            </a:r>
            <a:r>
              <a:rPr lang="hu-HU" sz="2600" i="1" dirty="0"/>
              <a:t>:</a:t>
            </a:r>
          </a:p>
          <a:p>
            <a:pPr lvl="1"/>
            <a:r>
              <a:rPr lang="hu-HU" sz="2600" i="1" dirty="0"/>
              <a:t>Az </a:t>
            </a:r>
            <a:r>
              <a:rPr lang="hu-HU" sz="2600" i="1" dirty="0" err="1"/>
              <a:t>Ákr</a:t>
            </a:r>
            <a:r>
              <a:rPr lang="hu-HU" sz="2600" i="1" dirty="0"/>
              <a:t>.: az ügyfél, </a:t>
            </a:r>
          </a:p>
          <a:p>
            <a:pPr marL="457200" lvl="1" indent="0">
              <a:buNone/>
            </a:pPr>
            <a:r>
              <a:rPr lang="hu-HU" sz="2600" i="1" dirty="0"/>
              <a:t>és az eljárás egyéb résztvevői: </a:t>
            </a:r>
            <a:r>
              <a:rPr lang="hu-HU" sz="2600" dirty="0"/>
              <a:t>a tanú, a hatósági tanú, a szakértő, a tolmács, a szemletárgy birtokosa és az ügyfél képviselője</a:t>
            </a:r>
          </a:p>
          <a:p>
            <a:pPr marL="457200" lvl="1" indent="0">
              <a:buNone/>
            </a:pPr>
            <a:r>
              <a:rPr lang="hu-HU" sz="2600" i="1" dirty="0"/>
              <a:t>Eljárási képesség: </a:t>
            </a:r>
            <a:r>
              <a:rPr lang="hu-HU" sz="2600" dirty="0"/>
              <a:t>A természetes személy ügyfél akkor rendelkezik eljárási képességgel, ha az ügy tárgyára tekintettel cselekvőképesnek minősül. </a:t>
            </a:r>
          </a:p>
          <a:p>
            <a:pPr lvl="1"/>
            <a:r>
              <a:rPr lang="hu-HU" sz="2600" b="1" i="1" dirty="0"/>
              <a:t>Az ügyfél képviselete:</a:t>
            </a:r>
          </a:p>
          <a:p>
            <a:pPr lvl="2"/>
            <a:r>
              <a:rPr lang="hu-HU" sz="2600" i="1" dirty="0"/>
              <a:t>törvényes képviselet</a:t>
            </a:r>
          </a:p>
          <a:p>
            <a:pPr lvl="2"/>
            <a:r>
              <a:rPr lang="hu-HU" sz="2600" i="1" dirty="0"/>
              <a:t>ügygondnoki képviselet</a:t>
            </a:r>
          </a:p>
          <a:p>
            <a:pPr lvl="2"/>
            <a:r>
              <a:rPr lang="hu-HU" sz="2600" i="1" dirty="0"/>
              <a:t>meghatalmazotti képviselet</a:t>
            </a:r>
            <a:endParaRPr lang="en-GB" dirty="0"/>
          </a:p>
        </p:txBody>
      </p:sp>
      <p:sp>
        <p:nvSpPr>
          <p:cNvPr id="2" name="Téglalap 1"/>
          <p:cNvSpPr/>
          <p:nvPr/>
        </p:nvSpPr>
        <p:spPr>
          <a:xfrm>
            <a:off x="1524000" y="18864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2.2. Az általános közigazgatási</a:t>
            </a:r>
          </a:p>
          <a:p>
            <a:pPr algn="ctr"/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rendtartásról szóló törvény hatálya</a:t>
            </a:r>
            <a:endParaRPr lang="hu-HU" sz="28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771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25760"/>
            <a:ext cx="8229600" cy="1143000"/>
          </a:xfrm>
        </p:spPr>
        <p:txBody>
          <a:bodyPr/>
          <a:lstStyle/>
          <a:p>
            <a:r>
              <a:rPr lang="hu-HU" sz="3200" i="1" cap="small" dirty="0">
                <a:solidFill>
                  <a:srgbClr val="C00000"/>
                </a:solidFill>
              </a:rPr>
              <a:t>Ellenőrző kérdések</a:t>
            </a:r>
            <a:endParaRPr lang="en-GB" sz="3200" i="1" cap="small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11524" y="1772816"/>
            <a:ext cx="8568952" cy="475252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dirty="0"/>
              <a:t>Mutassa be a közigazgatási hatósági eljárás alapelveit!</a:t>
            </a:r>
          </a:p>
          <a:p>
            <a:pPr marL="0" indent="0">
              <a:buNone/>
            </a:pPr>
            <a:endParaRPr lang="hu-HU" sz="800" dirty="0"/>
          </a:p>
          <a:p>
            <a:pPr lvl="0"/>
            <a:r>
              <a:rPr lang="hu-HU" dirty="0"/>
              <a:t>Határozza meg az officialitás, azaz hivatalbóliság elvét!</a:t>
            </a:r>
          </a:p>
          <a:p>
            <a:pPr marL="0" indent="0">
              <a:buNone/>
            </a:pPr>
            <a:endParaRPr lang="en-GB" sz="800" dirty="0"/>
          </a:p>
          <a:p>
            <a:pPr lvl="0"/>
            <a:r>
              <a:rPr lang="hu-HU" dirty="0"/>
              <a:t>Ismertesse a közigazgatási hatóság fogalmát!</a:t>
            </a:r>
          </a:p>
          <a:p>
            <a:pPr marL="0" indent="0">
              <a:buNone/>
            </a:pPr>
            <a:endParaRPr lang="hu-HU" sz="800" dirty="0"/>
          </a:p>
          <a:p>
            <a:pPr lvl="0"/>
            <a:r>
              <a:rPr lang="hu-HU" dirty="0"/>
              <a:t>Határozza meg az </a:t>
            </a:r>
            <a:r>
              <a:rPr lang="hu-HU" dirty="0" err="1"/>
              <a:t>Ákr</a:t>
            </a:r>
            <a:r>
              <a:rPr lang="hu-HU" dirty="0"/>
              <a:t>. tárgyi, területi és időbeli hatályát! </a:t>
            </a:r>
          </a:p>
          <a:p>
            <a:pPr marL="0" indent="0">
              <a:buNone/>
            </a:pPr>
            <a:endParaRPr lang="hu-HU" sz="800" dirty="0"/>
          </a:p>
          <a:p>
            <a:r>
              <a:rPr lang="hu-HU" dirty="0"/>
              <a:t>Határozza meg az ügyfél fogalmát!</a:t>
            </a:r>
          </a:p>
          <a:p>
            <a:pPr marL="0" indent="0">
              <a:buNone/>
            </a:pPr>
            <a:endParaRPr lang="hu-HU" sz="800" dirty="0"/>
          </a:p>
          <a:p>
            <a:pPr lvl="0"/>
            <a:r>
              <a:rPr lang="hu-HU" dirty="0"/>
              <a:t>Ismertesse a k</a:t>
            </a:r>
            <a:r>
              <a:rPr lang="en-GB" dirty="0" err="1"/>
              <a:t>épviselet</a:t>
            </a:r>
            <a:r>
              <a:rPr lang="hu-HU" dirty="0"/>
              <a:t> fajtáit!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757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/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3.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közigazgatási hatósági eljárás szakaszai</a:t>
            </a:r>
            <a:br>
              <a:rPr lang="hu-HU" sz="4000" dirty="0">
                <a:cs typeface="Times New Roman" panose="02020603050405020304" pitchFamily="18" charset="0"/>
              </a:rPr>
            </a:br>
            <a:br>
              <a:rPr lang="en-GB" sz="4200" dirty="0"/>
            </a:br>
            <a:endParaRPr lang="en-GB" sz="4200" dirty="0"/>
          </a:p>
        </p:txBody>
      </p:sp>
    </p:spTree>
    <p:extLst>
      <p:ext uri="{BB962C8B-B14F-4D97-AF65-F5344CB8AC3E}">
        <p14:creationId xmlns:p14="http://schemas.microsoft.com/office/powerpoint/2010/main" val="2307972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églalap 15"/>
          <p:cNvSpPr/>
          <p:nvPr/>
        </p:nvSpPr>
        <p:spPr>
          <a:xfrm>
            <a:off x="2639616" y="5134249"/>
            <a:ext cx="6480720" cy="1080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8" name="Jobbra nyíl 27"/>
          <p:cNvSpPr/>
          <p:nvPr/>
        </p:nvSpPr>
        <p:spPr>
          <a:xfrm>
            <a:off x="7828526" y="3430503"/>
            <a:ext cx="1521389" cy="11915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sz="1050" dirty="0"/>
          </a:p>
        </p:txBody>
      </p:sp>
      <p:sp>
        <p:nvSpPr>
          <p:cNvPr id="27" name="Jobbra nyíl 26"/>
          <p:cNvSpPr/>
          <p:nvPr/>
        </p:nvSpPr>
        <p:spPr>
          <a:xfrm>
            <a:off x="6227971" y="3409824"/>
            <a:ext cx="1521389" cy="11915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sz="1050"/>
          </a:p>
        </p:txBody>
      </p:sp>
      <p:sp>
        <p:nvSpPr>
          <p:cNvPr id="24" name="Jobbra nyíl 23"/>
          <p:cNvSpPr/>
          <p:nvPr/>
        </p:nvSpPr>
        <p:spPr>
          <a:xfrm>
            <a:off x="2976082" y="3400079"/>
            <a:ext cx="1403979" cy="11915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sz="1050"/>
          </a:p>
        </p:txBody>
      </p:sp>
      <p:sp>
        <p:nvSpPr>
          <p:cNvPr id="23" name="Jobbra nyíl 22"/>
          <p:cNvSpPr/>
          <p:nvPr/>
        </p:nvSpPr>
        <p:spPr>
          <a:xfrm>
            <a:off x="4453429" y="3449211"/>
            <a:ext cx="1521389" cy="1191548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sz="1050"/>
          </a:p>
        </p:txBody>
      </p:sp>
      <p:cxnSp>
        <p:nvCxnSpPr>
          <p:cNvPr id="12" name="Egyenes összekötő 11"/>
          <p:cNvCxnSpPr/>
          <p:nvPr/>
        </p:nvCxnSpPr>
        <p:spPr>
          <a:xfrm>
            <a:off x="2955103" y="3366890"/>
            <a:ext cx="648072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2955103" y="2997902"/>
            <a:ext cx="0" cy="700283"/>
          </a:xfrm>
          <a:prstGeom prst="line">
            <a:avLst/>
          </a:prstGeom>
          <a:noFill/>
          <a:ln w="76200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 sz="1200">
              <a:latin typeface="Trebuchet MS" panose="020B0603020202020204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5148761" y="5208701"/>
            <a:ext cx="2160240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hu-HU" sz="1600" i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szükséges szakasz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4904906" y="5644717"/>
            <a:ext cx="3721735" cy="54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lehetséges, de nem szükséges 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szakaszok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190758" y="3704279"/>
            <a:ext cx="14132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eaLnBrk="0" hangingPunct="0"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jogorvoslati eljárások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410251" y="3704279"/>
            <a:ext cx="135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0" hangingPunct="0">
              <a:defRPr/>
            </a:pPr>
            <a:r>
              <a:rPr lang="hu-HU" sz="1600" i="1" dirty="0">
                <a:solidFill>
                  <a:schemeClr val="accent5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alapeljárás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 rot="10800000" flipV="1">
            <a:off x="2839974" y="3686283"/>
            <a:ext cx="1350000" cy="616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eaLnBrk="0" hangingPunct="0"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hatósági ellenőrzés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7770335" y="3756277"/>
            <a:ext cx="1457885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eaLnBrk="0" hangingPunct="0"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végrehajtási eljárás</a:t>
            </a:r>
          </a:p>
        </p:txBody>
      </p:sp>
      <p:sp>
        <p:nvSpPr>
          <p:cNvPr id="29" name="Line 4"/>
          <p:cNvSpPr>
            <a:spLocks noChangeShapeType="1"/>
          </p:cNvSpPr>
          <p:nvPr/>
        </p:nvSpPr>
        <p:spPr bwMode="auto">
          <a:xfrm>
            <a:off x="4235778" y="2991122"/>
            <a:ext cx="0" cy="700283"/>
          </a:xfrm>
          <a:prstGeom prst="line">
            <a:avLst/>
          </a:prstGeom>
          <a:noFill/>
          <a:ln w="76200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 sz="1200">
              <a:latin typeface="Trebuchet MS" panose="020B0603020202020204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6137981" y="2991123"/>
            <a:ext cx="0" cy="700283"/>
          </a:xfrm>
          <a:prstGeom prst="line">
            <a:avLst/>
          </a:prstGeom>
          <a:noFill/>
          <a:ln w="76200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 sz="1200">
              <a:latin typeface="Trebuchet MS" panose="020B0603020202020204" pitchFamily="34" charset="0"/>
            </a:endParaRPr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>
            <a:off x="7647641" y="3016750"/>
            <a:ext cx="0" cy="700283"/>
          </a:xfrm>
          <a:prstGeom prst="line">
            <a:avLst/>
          </a:prstGeom>
          <a:noFill/>
          <a:ln w="76200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 sz="1200">
              <a:latin typeface="Trebuchet MS" panose="020B0603020202020204" pitchFamily="34" charset="0"/>
            </a:endParaRPr>
          </a:p>
        </p:txBody>
      </p:sp>
      <p:sp>
        <p:nvSpPr>
          <p:cNvPr id="35" name="Line 4"/>
          <p:cNvSpPr>
            <a:spLocks noChangeShapeType="1"/>
          </p:cNvSpPr>
          <p:nvPr/>
        </p:nvSpPr>
        <p:spPr bwMode="auto">
          <a:xfrm>
            <a:off x="9410295" y="2991124"/>
            <a:ext cx="0" cy="700283"/>
          </a:xfrm>
          <a:prstGeom prst="line">
            <a:avLst/>
          </a:prstGeom>
          <a:noFill/>
          <a:ln w="76200">
            <a:solidFill>
              <a:schemeClr val="accent2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 sz="1200">
              <a:latin typeface="Trebuchet MS" panose="020B060302020202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4583832" y="5269437"/>
            <a:ext cx="361764" cy="3240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36" name="Téglalap 35"/>
          <p:cNvSpPr/>
          <p:nvPr/>
        </p:nvSpPr>
        <p:spPr>
          <a:xfrm>
            <a:off x="4583832" y="5771822"/>
            <a:ext cx="361764" cy="3240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37" name="Cím 1"/>
          <p:cNvSpPr txBox="1">
            <a:spLocks/>
          </p:cNvSpPr>
          <p:nvPr/>
        </p:nvSpPr>
        <p:spPr>
          <a:xfrm>
            <a:off x="2202314" y="1616768"/>
            <a:ext cx="8084686" cy="54006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sz="2800" i="1" dirty="0">
                <a:solidFill>
                  <a:schemeClr val="tx1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A közigazgatási hatósági eljárás szakaszai</a:t>
            </a:r>
            <a:endParaRPr lang="en-GB" i="1" dirty="0">
              <a:solidFill>
                <a:schemeClr val="tx1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6369107" y="2135980"/>
            <a:ext cx="594066" cy="162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26" name="Téglalap 25"/>
          <p:cNvSpPr/>
          <p:nvPr/>
        </p:nvSpPr>
        <p:spPr>
          <a:xfrm>
            <a:off x="7249661" y="2145406"/>
            <a:ext cx="594066" cy="162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33" name="Téglalap 32"/>
          <p:cNvSpPr/>
          <p:nvPr/>
        </p:nvSpPr>
        <p:spPr>
          <a:xfrm>
            <a:off x="5399554" y="2165736"/>
            <a:ext cx="594066" cy="162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38" name="Téglalap 37"/>
          <p:cNvSpPr/>
          <p:nvPr/>
        </p:nvSpPr>
        <p:spPr>
          <a:xfrm rot="5400000">
            <a:off x="4907713" y="2526543"/>
            <a:ext cx="480799" cy="162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39" name="Kanyar jobbra 38"/>
          <p:cNvSpPr/>
          <p:nvPr/>
        </p:nvSpPr>
        <p:spPr>
          <a:xfrm rot="5400000">
            <a:off x="7925275" y="2066986"/>
            <a:ext cx="646997" cy="810090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40" name="Jobbra nyíl 39"/>
          <p:cNvSpPr/>
          <p:nvPr/>
        </p:nvSpPr>
        <p:spPr>
          <a:xfrm>
            <a:off x="6698228" y="4267451"/>
            <a:ext cx="1403979" cy="100198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sz="1050"/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 rot="10800000" flipV="1">
            <a:off x="6690732" y="4592429"/>
            <a:ext cx="1285599" cy="30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eaLnBrk="0" hangingPunct="0">
              <a:defRPr/>
            </a:pPr>
            <a:r>
              <a:rPr lang="hu-HU" sz="1600" i="1" dirty="0"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anose="02020603050405020304" pitchFamily="18" charset="0"/>
              </a:rPr>
              <a:t>hatósági ellenőrzés</a:t>
            </a:r>
          </a:p>
        </p:txBody>
      </p:sp>
      <p:sp>
        <p:nvSpPr>
          <p:cNvPr id="31" name="Téglalap 30"/>
          <p:cNvSpPr/>
          <p:nvPr/>
        </p:nvSpPr>
        <p:spPr>
          <a:xfrm>
            <a:off x="1524000" y="12529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 A közigazgatási hatósági</a:t>
            </a:r>
          </a:p>
          <a:p>
            <a:pPr algn="ctr"/>
            <a:r>
              <a:rPr lang="hu-HU" altLang="hu-H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eljárás szakaszai</a:t>
            </a:r>
            <a:endParaRPr lang="hu-HU" sz="32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6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516806" y="1368152"/>
            <a:ext cx="9347710" cy="5589240"/>
          </a:xfrm>
        </p:spPr>
        <p:txBody>
          <a:bodyPr/>
          <a:lstStyle/>
          <a:p>
            <a:r>
              <a:rPr lang="hu-HU" sz="2400" b="1" i="1" dirty="0"/>
              <a:t> Az eljárási kötelezettség</a:t>
            </a:r>
            <a:endParaRPr lang="hu-HU" sz="2400" dirty="0"/>
          </a:p>
          <a:p>
            <a:pPr marL="457200" lvl="1" indent="0">
              <a:buNone/>
            </a:pPr>
            <a:r>
              <a:rPr lang="hu-HU" dirty="0"/>
              <a:t>A hatóságnak </a:t>
            </a:r>
            <a:r>
              <a:rPr lang="hu-HU" i="1" dirty="0"/>
              <a:t>a hatáskörébe tartozó ügyben az illetékességi területén vagy kijelölés alapján </a:t>
            </a:r>
            <a:r>
              <a:rPr lang="hu-HU" dirty="0"/>
              <a:t>köteles eljárni.</a:t>
            </a:r>
          </a:p>
          <a:p>
            <a:pPr marL="457200" lvl="1" indent="0">
              <a:buNone/>
            </a:pPr>
            <a:endParaRPr lang="en-GB" sz="800" dirty="0"/>
          </a:p>
          <a:p>
            <a:r>
              <a:rPr lang="hu-HU" sz="2400" b="1" i="1" dirty="0"/>
              <a:t>Hatáskör és illetékesség </a:t>
            </a:r>
            <a:endParaRPr lang="hu-HU" sz="2400" dirty="0"/>
          </a:p>
          <a:p>
            <a:pPr marL="457200" lvl="1" indent="0">
              <a:buNone/>
            </a:pPr>
            <a:r>
              <a:rPr lang="hu-HU" dirty="0"/>
              <a:t>A hatóság </a:t>
            </a:r>
            <a:r>
              <a:rPr lang="hu-HU" i="1" dirty="0"/>
              <a:t>hatáskörét jogszabály </a:t>
            </a:r>
            <a:r>
              <a:rPr lang="hu-HU" dirty="0"/>
              <a:t>állapítja meg. </a:t>
            </a:r>
          </a:p>
          <a:p>
            <a:pPr marL="457200" lvl="1" indent="0">
              <a:buNone/>
            </a:pPr>
            <a:r>
              <a:rPr lang="hu-HU" i="1" dirty="0"/>
              <a:t>Az illetékesség: </a:t>
            </a:r>
            <a:r>
              <a:rPr lang="hu-HU" dirty="0"/>
              <a:t>azonos hatáskörű magyar hatóságok közötti területi megosztás</a:t>
            </a:r>
          </a:p>
          <a:p>
            <a:pPr marL="457200" lvl="1" indent="0">
              <a:buNone/>
            </a:pPr>
            <a:endParaRPr lang="hu-HU" sz="800" dirty="0"/>
          </a:p>
          <a:p>
            <a:pPr marL="457200" lvl="1" indent="0" algn="just">
              <a:buNone/>
            </a:pPr>
            <a:r>
              <a:rPr lang="hu-HU" i="1" dirty="0"/>
              <a:t>A hatóság hatáskörének vagy illetékességének a hiányát észleli:  </a:t>
            </a:r>
            <a:r>
              <a:rPr lang="hu-HU" b="1" i="1" dirty="0"/>
              <a:t>átteszi</a:t>
            </a:r>
            <a:r>
              <a:rPr lang="hu-HU" dirty="0"/>
              <a:t> az ügyet az ügyben hatáskörrel és illetékességgel rendelkező hatósághoz vagy a kérelmet visszautasíthatja vagy az eljárást megszüntetheti. </a:t>
            </a:r>
          </a:p>
          <a:p>
            <a:pPr marL="457200" lvl="1" indent="0" algn="just">
              <a:buNone/>
            </a:pPr>
            <a:r>
              <a:rPr lang="hu-HU" i="1" dirty="0"/>
              <a:t>Hatásköri, illetékességi vita</a:t>
            </a:r>
            <a:endParaRPr lang="en-GB" i="1" dirty="0"/>
          </a:p>
        </p:txBody>
      </p:sp>
      <p:sp>
        <p:nvSpPr>
          <p:cNvPr id="5" name="Téglalap 4"/>
          <p:cNvSpPr/>
          <p:nvPr/>
        </p:nvSpPr>
        <p:spPr>
          <a:xfrm>
            <a:off x="1516806" y="260648"/>
            <a:ext cx="91511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3.1.  Alapvető rendelkezések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392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0" y="1296144"/>
            <a:ext cx="8964488" cy="551723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hu-HU" sz="2400" b="1" i="1" dirty="0"/>
              <a:t>Megkeresés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400" b="1" i="1" dirty="0"/>
              <a:t>Kizárás</a:t>
            </a:r>
            <a:endParaRPr lang="hu-HU" sz="2400" dirty="0"/>
          </a:p>
          <a:p>
            <a:pPr lvl="1">
              <a:spcBef>
                <a:spcPts val="0"/>
              </a:spcBef>
            </a:pPr>
            <a:r>
              <a:rPr lang="hu-HU" dirty="0"/>
              <a:t> az </a:t>
            </a:r>
            <a:r>
              <a:rPr lang="hu-HU" i="1" dirty="0"/>
              <a:t>eljáró hatóságra vagy annak ügyintézőjére vonatkozik</a:t>
            </a:r>
            <a:r>
              <a:rPr lang="hu-HU" dirty="0"/>
              <a:t> </a:t>
            </a:r>
          </a:p>
          <a:p>
            <a:pPr lvl="1">
              <a:spcBef>
                <a:spcPts val="0"/>
              </a:spcBef>
            </a:pPr>
            <a:r>
              <a:rPr lang="hu-HU" dirty="0"/>
              <a:t>ügy elintézésében nem vehet részt az a személy, </a:t>
            </a:r>
            <a:r>
              <a:rPr lang="hu-HU" i="1" dirty="0"/>
              <a:t>akitől nem várható el az ügy tárgyilagos megítélése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400" b="1" i="1" dirty="0"/>
              <a:t>Egyéb Alapvető rendelkezések</a:t>
            </a:r>
            <a:endParaRPr lang="hu-HU" sz="2400" dirty="0"/>
          </a:p>
          <a:p>
            <a:pPr lvl="1">
              <a:spcBef>
                <a:spcPts val="0"/>
              </a:spcBef>
            </a:pPr>
            <a:r>
              <a:rPr lang="hu-HU" i="1" dirty="0"/>
              <a:t>A nyelvhasználat szabályai </a:t>
            </a:r>
            <a:endParaRPr lang="hu-HU" dirty="0"/>
          </a:p>
          <a:p>
            <a:pPr lvl="1">
              <a:spcBef>
                <a:spcPts val="0"/>
              </a:spcBef>
            </a:pPr>
            <a:r>
              <a:rPr lang="hu-HU" b="1" dirty="0"/>
              <a:t> </a:t>
            </a:r>
            <a:r>
              <a:rPr lang="hu-HU" i="1" dirty="0"/>
              <a:t>A kapcsolattartás általános szabályai</a:t>
            </a:r>
            <a:r>
              <a:rPr lang="hu-HU" dirty="0"/>
              <a:t> </a:t>
            </a:r>
          </a:p>
          <a:p>
            <a:pPr lvl="1">
              <a:spcBef>
                <a:spcPts val="0"/>
              </a:spcBef>
            </a:pPr>
            <a:r>
              <a:rPr lang="hu-HU" i="1" dirty="0"/>
              <a:t>A kiskorút, a cselekvőképtelen és a cselekvőképességében részlegesen korlátozott nagykorút, valamint a fogyatékossággal élő személyt a közigazgatási hatósági eljárásban fokozott védelem illeti meg</a:t>
            </a:r>
          </a:p>
          <a:p>
            <a:pPr lvl="1">
              <a:spcBef>
                <a:spcPts val="0"/>
              </a:spcBef>
            </a:pPr>
            <a:r>
              <a:rPr lang="hu-HU" i="1" dirty="0"/>
              <a:t>Támogató </a:t>
            </a:r>
          </a:p>
          <a:p>
            <a:pPr lvl="1">
              <a:spcBef>
                <a:spcPts val="0"/>
              </a:spcBef>
            </a:pPr>
            <a:r>
              <a:rPr lang="hu-HU" i="1" dirty="0" err="1"/>
              <a:t>Iratbetekintési</a:t>
            </a:r>
            <a:r>
              <a:rPr lang="hu-HU" i="1" dirty="0"/>
              <a:t> jog</a:t>
            </a:r>
            <a:endParaRPr lang="en-GB" dirty="0"/>
          </a:p>
        </p:txBody>
      </p:sp>
      <p:sp>
        <p:nvSpPr>
          <p:cNvPr id="4" name="Téglalap 3"/>
          <p:cNvSpPr/>
          <p:nvPr/>
        </p:nvSpPr>
        <p:spPr>
          <a:xfrm>
            <a:off x="1524000" y="26064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3.1.  Alapvető rendelkezések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65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801171" y="3167699"/>
            <a:ext cx="1620180" cy="540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hu-HU" sz="1600" dirty="0">
                <a:latin typeface="+mj-lt"/>
                <a:cs typeface="Times New Roman" panose="02020603050405020304" pitchFamily="18" charset="0"/>
              </a:rPr>
              <a:t>Ügyfél kérelmére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1801172" y="2473358"/>
            <a:ext cx="1620181" cy="540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hu-HU" sz="1600" dirty="0">
                <a:latin typeface="+mj-lt"/>
                <a:cs typeface="Times New Roman" panose="02020603050405020304" pitchFamily="18" charset="0"/>
              </a:rPr>
              <a:t>Hivatalból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3901088" y="2804454"/>
            <a:ext cx="1905153" cy="8904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hu-HU" sz="1600" dirty="0">
                <a:latin typeface="+mj-lt"/>
                <a:cs typeface="Times New Roman" panose="02020603050405020304" pitchFamily="18" charset="0"/>
              </a:rPr>
              <a:t>Eljárás megindulása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6294291" y="2792142"/>
            <a:ext cx="1965148" cy="8416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hu-HU" sz="1600" dirty="0">
                <a:latin typeface="+mj-lt"/>
                <a:cs typeface="Times New Roman" panose="02020603050405020304" pitchFamily="18" charset="0"/>
              </a:rPr>
              <a:t>Tényállás tisztázása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8745493" y="2792142"/>
            <a:ext cx="1532878" cy="8416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hu-HU" sz="1600" dirty="0">
                <a:latin typeface="+mj-lt"/>
                <a:cs typeface="Times New Roman" panose="02020603050405020304" pitchFamily="18" charset="0"/>
              </a:rPr>
              <a:t>Döntés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églalap 22"/>
          <p:cNvSpPr/>
          <p:nvPr/>
        </p:nvSpPr>
        <p:spPr>
          <a:xfrm>
            <a:off x="4995440" y="2123817"/>
            <a:ext cx="1601436" cy="5791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noAutofit/>
          </a:bodyPr>
          <a:lstStyle/>
          <a:p>
            <a:pPr algn="ctr"/>
            <a:r>
              <a:rPr lang="hu-HU" sz="16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Hiánypótlási felhívás </a:t>
            </a:r>
            <a:endParaRPr lang="en-GB" sz="16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33" name="Egyenes összekötő nyíllal 32"/>
          <p:cNvCxnSpPr/>
          <p:nvPr/>
        </p:nvCxnSpPr>
        <p:spPr>
          <a:xfrm flipV="1">
            <a:off x="4082955" y="2689763"/>
            <a:ext cx="0" cy="432125"/>
          </a:xfrm>
          <a:prstGeom prst="straightConnector1">
            <a:avLst/>
          </a:prstGeom>
          <a:ln w="12700">
            <a:noFill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églalap 37"/>
          <p:cNvSpPr/>
          <p:nvPr/>
        </p:nvSpPr>
        <p:spPr>
          <a:xfrm>
            <a:off x="4583832" y="2514115"/>
            <a:ext cx="1512168" cy="270030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endParaRPr lang="en-GB" sz="1200" dirty="0">
              <a:latin typeface="Helvetica Neue" panose="02000503000000020004" pitchFamily="50"/>
              <a:cs typeface="Times New Roman" panose="02020603050405020304" pitchFamily="18" charset="0"/>
            </a:endParaRPr>
          </a:p>
        </p:txBody>
      </p:sp>
      <p:sp>
        <p:nvSpPr>
          <p:cNvPr id="5" name="Ötszög 4"/>
          <p:cNvSpPr/>
          <p:nvPr/>
        </p:nvSpPr>
        <p:spPr>
          <a:xfrm>
            <a:off x="5856625" y="3060358"/>
            <a:ext cx="432048" cy="21602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27" name="Ötszög 26"/>
          <p:cNvSpPr/>
          <p:nvPr/>
        </p:nvSpPr>
        <p:spPr>
          <a:xfrm>
            <a:off x="8316150" y="3103038"/>
            <a:ext cx="432048" cy="21602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35" name="Ötszög 34"/>
          <p:cNvSpPr/>
          <p:nvPr/>
        </p:nvSpPr>
        <p:spPr>
          <a:xfrm>
            <a:off x="3449706" y="2888940"/>
            <a:ext cx="432048" cy="21602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36" name="Ötszög 35"/>
          <p:cNvSpPr/>
          <p:nvPr/>
        </p:nvSpPr>
        <p:spPr>
          <a:xfrm>
            <a:off x="3449706" y="3212976"/>
            <a:ext cx="432048" cy="21602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39" name="Ötszög 38"/>
          <p:cNvSpPr/>
          <p:nvPr/>
        </p:nvSpPr>
        <p:spPr>
          <a:xfrm>
            <a:off x="8364252" y="5319210"/>
            <a:ext cx="432048" cy="270030"/>
          </a:xfrm>
          <a:prstGeom prst="homePlate">
            <a:avLst/>
          </a:prstGeom>
          <a:solidFill>
            <a:srgbClr val="F8D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869309" y="4115397"/>
            <a:ext cx="797463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600" i="1" dirty="0">
                <a:latin typeface="+mj-lt"/>
                <a:cs typeface="Times New Roman" panose="02020603050405020304" pitchFamily="18" charset="0"/>
              </a:rPr>
              <a:t>A kérelemre induló hatósági eljárás fajtái 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600" i="1" dirty="0">
                <a:latin typeface="+mj-lt"/>
                <a:cs typeface="Times New Roman" panose="02020603050405020304" pitchFamily="18" charset="0"/>
              </a:rPr>
              <a:t>automatikus döntéshozatali eljárás,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600" i="1" dirty="0">
                <a:latin typeface="+mj-lt"/>
                <a:cs typeface="Times New Roman" panose="02020603050405020304" pitchFamily="18" charset="0"/>
              </a:rPr>
              <a:t>sommás eljárás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600" i="1" dirty="0">
                <a:latin typeface="+mj-lt"/>
                <a:cs typeface="Times New Roman" panose="02020603050405020304" pitchFamily="18" charset="0"/>
              </a:rPr>
              <a:t>teljes eljárás</a:t>
            </a:r>
            <a:endParaRPr lang="en-GB" sz="2600" i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8" name="Téglalap 17"/>
          <p:cNvSpPr/>
          <p:nvPr/>
        </p:nvSpPr>
        <p:spPr>
          <a:xfrm>
            <a:off x="2063552" y="26064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141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772817"/>
            <a:ext cx="8686800" cy="4857403"/>
          </a:xfrm>
        </p:spPr>
        <p:txBody>
          <a:bodyPr/>
          <a:lstStyle/>
          <a:p>
            <a:r>
              <a:rPr lang="hu-HU" sz="2600" dirty="0"/>
              <a:t>A hatóság a kérelem benyújtását követően haladéktalanul ellenőrzi, hogy </a:t>
            </a:r>
            <a:r>
              <a:rPr lang="hu-HU" sz="2600" i="1" dirty="0"/>
              <a:t>van-e joghatósága, hatásköre és illetékessége a kérelem elbírálására, </a:t>
            </a:r>
            <a:r>
              <a:rPr lang="hu-HU" sz="2600" dirty="0"/>
              <a:t>illetve</a:t>
            </a:r>
            <a:r>
              <a:rPr lang="hu-HU" sz="2600" i="1" dirty="0"/>
              <a:t> a kérelem megfelel-e a jogszabályban előírt feltételeknek.  </a:t>
            </a:r>
          </a:p>
          <a:p>
            <a:pPr marL="0" indent="0">
              <a:buNone/>
            </a:pPr>
            <a:endParaRPr lang="en-GB" sz="800" dirty="0"/>
          </a:p>
          <a:p>
            <a:r>
              <a:rPr lang="hu-HU" sz="2600" b="1" i="1" dirty="0">
                <a:cs typeface="Times New Roman" panose="02020603050405020304" pitchFamily="18" charset="0"/>
              </a:rPr>
              <a:t>Az érdemi ügyintézés akadályai</a:t>
            </a:r>
            <a:endParaRPr lang="hu-HU" sz="2600" i="1" dirty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600" i="1" dirty="0"/>
              <a:t>A kérelem visszautasítása</a:t>
            </a:r>
          </a:p>
          <a:p>
            <a:pPr lvl="1"/>
            <a:r>
              <a:rPr lang="hu-HU" sz="2600" i="1" dirty="0"/>
              <a:t>Az eljárás megszüntetése</a:t>
            </a:r>
          </a:p>
          <a:p>
            <a:pPr lvl="1"/>
            <a:r>
              <a:rPr lang="hu-HU" sz="2600" i="1" dirty="0"/>
              <a:t>Az eljárás felfüggesztése</a:t>
            </a:r>
          </a:p>
          <a:p>
            <a:pPr lvl="1"/>
            <a:r>
              <a:rPr lang="hu-HU" sz="2600" i="1" dirty="0"/>
              <a:t>Az eljárás szünetelése</a:t>
            </a:r>
            <a:endParaRPr lang="en-GB" sz="2600" i="1" dirty="0"/>
          </a:p>
          <a:p>
            <a:endParaRPr lang="en-GB" dirty="0"/>
          </a:p>
        </p:txBody>
      </p:sp>
      <p:sp>
        <p:nvSpPr>
          <p:cNvPr id="4" name="Téglalap 3"/>
          <p:cNvSpPr/>
          <p:nvPr/>
        </p:nvSpPr>
        <p:spPr>
          <a:xfrm>
            <a:off x="2063552" y="26064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133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628800"/>
            <a:ext cx="8640960" cy="4680520"/>
          </a:xfrm>
        </p:spPr>
        <p:txBody>
          <a:bodyPr/>
          <a:lstStyle/>
          <a:p>
            <a:r>
              <a:rPr lang="hu-HU" sz="2600" b="1" i="1" dirty="0"/>
              <a:t>Az ügyintézési határidő és a határidő számítása</a:t>
            </a:r>
            <a:endParaRPr lang="en-GB" sz="2600" dirty="0"/>
          </a:p>
          <a:p>
            <a:pPr lvl="1"/>
            <a:r>
              <a:rPr lang="hu-HU" sz="2200" i="1" dirty="0"/>
              <a:t>automatikus döntéshozatal: 24 óra</a:t>
            </a:r>
            <a:endParaRPr lang="en-GB" sz="2200" i="1" dirty="0"/>
          </a:p>
          <a:p>
            <a:pPr lvl="1"/>
            <a:r>
              <a:rPr lang="hu-HU" sz="2200" i="1" dirty="0"/>
              <a:t>sommás eljárásban: 8 nap</a:t>
            </a:r>
            <a:endParaRPr lang="en-GB" sz="2200" i="1" dirty="0"/>
          </a:p>
          <a:p>
            <a:pPr lvl="1"/>
            <a:r>
              <a:rPr lang="hu-HU" sz="2200" i="1" dirty="0"/>
              <a:t>teljes eljárásban: 60 nap</a:t>
            </a:r>
          </a:p>
          <a:p>
            <a:pPr marL="457200" lvl="1" indent="0">
              <a:buNone/>
            </a:pPr>
            <a:endParaRPr lang="hu-HU" sz="800" dirty="0"/>
          </a:p>
          <a:p>
            <a:pPr lvl="1"/>
            <a:r>
              <a:rPr lang="hu-HU" sz="2600" dirty="0"/>
              <a:t>Speciális ügyintézési határidők </a:t>
            </a:r>
          </a:p>
          <a:p>
            <a:pPr lvl="1"/>
            <a:r>
              <a:rPr lang="hu-HU" sz="2600" dirty="0"/>
              <a:t>A </a:t>
            </a:r>
            <a:r>
              <a:rPr lang="hu-HU" sz="2600" i="1" dirty="0"/>
              <a:t>határidő túllépése</a:t>
            </a:r>
          </a:p>
          <a:p>
            <a:pPr marL="457200" lvl="1" indent="0">
              <a:buNone/>
            </a:pPr>
            <a:endParaRPr lang="en-GB" sz="800" dirty="0"/>
          </a:p>
          <a:p>
            <a:r>
              <a:rPr lang="hu-HU" sz="2600" b="1" i="1" dirty="0"/>
              <a:t>Igazolási kérelem</a:t>
            </a:r>
            <a:endParaRPr lang="hu-HU" sz="2600" dirty="0"/>
          </a:p>
          <a:p>
            <a:pPr lvl="1"/>
            <a:r>
              <a:rPr lang="hu-HU" sz="2200" dirty="0"/>
              <a:t>Ügyfél vagy az eljárás más résztvevője </a:t>
            </a:r>
            <a:r>
              <a:rPr lang="hu-HU" sz="2200" i="1" dirty="0"/>
              <a:t>önhibáján kívül elmulaszt </a:t>
            </a:r>
            <a:r>
              <a:rPr lang="hu-HU" sz="2200" dirty="0"/>
              <a:t>valamilyen határidőt vagy határnapot </a:t>
            </a:r>
          </a:p>
        </p:txBody>
      </p:sp>
      <p:sp>
        <p:nvSpPr>
          <p:cNvPr id="4" name="Téglalap 3"/>
          <p:cNvSpPr/>
          <p:nvPr/>
        </p:nvSpPr>
        <p:spPr>
          <a:xfrm>
            <a:off x="2063552" y="26064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12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340768"/>
          </a:xfrm>
        </p:spPr>
        <p:txBody>
          <a:bodyPr/>
          <a:lstStyle/>
          <a:p>
            <a:r>
              <a:rPr lang="hu-HU" sz="3200" cap="all" dirty="0">
                <a:solidFill>
                  <a:srgbClr val="C00000"/>
                </a:solidFill>
              </a:rPr>
              <a:t>A Fejezet CÉLJA</a:t>
            </a:r>
            <a:endParaRPr lang="en-GB" sz="3200" cap="small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fejezet célja az, hogy a vizsgázó rendszerezett áttekintést kapjon a közigazgatási hatósági eljárás menetéről és legfontosabb szabályairól. </a:t>
            </a:r>
          </a:p>
          <a:p>
            <a:r>
              <a:rPr lang="hu-HU" dirty="0"/>
              <a:t>A vizsgázó ismerje meg az alapeljárás, a jogorvoslati eljárás valamint a végrehajtási eljárás legfontosabb szabályait, alapfogalmait, az eljárás szakaszait és menetét.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762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532360"/>
            <a:ext cx="8424936" cy="532859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u-HU" sz="2400" b="1" i="1" dirty="0"/>
              <a:t>A szakhatóság közreműködése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400" b="1" i="1" dirty="0"/>
              <a:t>Idézés és értesítés</a:t>
            </a:r>
            <a:endParaRPr lang="hu-HU" sz="2400" dirty="0"/>
          </a:p>
          <a:p>
            <a:pPr lvl="1">
              <a:spcBef>
                <a:spcPts val="0"/>
              </a:spcBef>
            </a:pPr>
            <a:r>
              <a:rPr lang="hu-HU" sz="2200" i="1" dirty="0"/>
              <a:t>Idézés:</a:t>
            </a:r>
            <a:r>
              <a:rPr lang="hu-HU" sz="2200" dirty="0"/>
              <a:t> megjelenésre való kötelezés, </a:t>
            </a:r>
          </a:p>
          <a:p>
            <a:pPr lvl="1">
              <a:spcBef>
                <a:spcPts val="0"/>
              </a:spcBef>
            </a:pPr>
            <a:r>
              <a:rPr lang="hu-HU" sz="2200" i="1" dirty="0"/>
              <a:t>Értesítés</a:t>
            </a:r>
            <a:r>
              <a:rPr lang="hu-HU" sz="2200" dirty="0"/>
              <a:t>: lehetőség arra, hogy az ügyfél a hatóság egyes eljárási cselekményeinél jelen legyen.</a:t>
            </a:r>
          </a:p>
          <a:p>
            <a:pPr marL="457200" lvl="1" indent="0">
              <a:spcBef>
                <a:spcPts val="0"/>
              </a:spcBef>
              <a:buNone/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400" b="1" i="1" dirty="0"/>
              <a:t>Tényállás tisztázása </a:t>
            </a:r>
            <a:endParaRPr lang="hu-HU" sz="2400" dirty="0"/>
          </a:p>
          <a:p>
            <a:pPr lvl="1">
              <a:spcBef>
                <a:spcPts val="0"/>
              </a:spcBef>
            </a:pPr>
            <a:r>
              <a:rPr lang="hu-HU" sz="2200" dirty="0"/>
              <a:t>Közigazgatási hatóság kötelezettsége</a:t>
            </a:r>
          </a:p>
          <a:p>
            <a:pPr lvl="1">
              <a:spcBef>
                <a:spcPts val="0"/>
              </a:spcBef>
            </a:pPr>
            <a:r>
              <a:rPr lang="hu-HU" sz="2200" dirty="0"/>
              <a:t>Bizonyítási eljárás – bizonyítékok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400" b="1" i="1" dirty="0"/>
              <a:t>A hatóság az eljárási cselekményeit rögzíti:</a:t>
            </a:r>
          </a:p>
          <a:p>
            <a:pPr lvl="1">
              <a:spcBef>
                <a:spcPts val="0"/>
              </a:spcBef>
            </a:pPr>
            <a:r>
              <a:rPr lang="hu-HU" sz="2200" dirty="0"/>
              <a:t>Jegyzőkönyv</a:t>
            </a:r>
          </a:p>
          <a:p>
            <a:pPr lvl="1">
              <a:spcBef>
                <a:spcPts val="0"/>
              </a:spcBef>
            </a:pPr>
            <a:r>
              <a:rPr lang="hu-HU" sz="2200" dirty="0"/>
              <a:t>Feljegyzés</a:t>
            </a:r>
          </a:p>
          <a:p>
            <a:pPr lvl="1">
              <a:spcBef>
                <a:spcPts val="0"/>
              </a:spcBef>
            </a:pPr>
            <a:r>
              <a:rPr lang="hu-HU" sz="2200" dirty="0"/>
              <a:t>Hatósági tanú</a:t>
            </a:r>
            <a:endParaRPr lang="en-GB" sz="2200" dirty="0"/>
          </a:p>
        </p:txBody>
      </p:sp>
      <p:sp>
        <p:nvSpPr>
          <p:cNvPr id="4" name="Téglalap 3"/>
          <p:cNvSpPr/>
          <p:nvPr/>
        </p:nvSpPr>
        <p:spPr>
          <a:xfrm>
            <a:off x="2063552" y="26064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54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i="1" dirty="0"/>
              <a:t>Hatóság döntései</a:t>
            </a:r>
            <a:endParaRPr lang="en-GB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65784" y="1424865"/>
            <a:ext cx="8100392" cy="5472608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hu-HU" sz="2200" i="1" dirty="0"/>
              <a:t>Határozat: </a:t>
            </a:r>
            <a:r>
              <a:rPr lang="hu-HU" sz="2200" dirty="0"/>
              <a:t>érdemi döntés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sz="2200" i="1" dirty="0"/>
              <a:t>    Végzés: </a:t>
            </a:r>
            <a:r>
              <a:rPr lang="hu-HU" sz="2200" dirty="0"/>
              <a:t>minden egyéb kérdésben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800" dirty="0"/>
          </a:p>
          <a:p>
            <a:pPr algn="just">
              <a:spcBef>
                <a:spcPts val="0"/>
              </a:spcBef>
            </a:pPr>
            <a:r>
              <a:rPr lang="hu-HU" sz="2200" i="1" dirty="0"/>
              <a:t>Döntés szerkezete: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bevezető rész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rendelkező rész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az indokolás 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záró rész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en-GB" sz="800" dirty="0"/>
          </a:p>
          <a:p>
            <a:pPr algn="just">
              <a:spcBef>
                <a:spcPts val="0"/>
              </a:spcBef>
            </a:pPr>
            <a:r>
              <a:rPr lang="hu-HU" sz="2200" dirty="0"/>
              <a:t>Egyszerűsített döntés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800" dirty="0"/>
          </a:p>
          <a:p>
            <a:pPr algn="just">
              <a:spcBef>
                <a:spcPts val="0"/>
              </a:spcBef>
            </a:pPr>
            <a:r>
              <a:rPr lang="hu-HU" sz="2200" i="1" dirty="0"/>
              <a:t>Speciális döntési formák 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800" i="1" dirty="0"/>
          </a:p>
          <a:p>
            <a:pPr algn="just">
              <a:spcBef>
                <a:spcPts val="0"/>
              </a:spcBef>
            </a:pPr>
            <a:r>
              <a:rPr lang="hu-HU" sz="2200" dirty="0"/>
              <a:t>Jogszerű hallgatás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800" dirty="0"/>
          </a:p>
          <a:p>
            <a:pPr algn="just">
              <a:spcBef>
                <a:spcPts val="0"/>
              </a:spcBef>
            </a:pPr>
            <a:r>
              <a:rPr lang="hu-HU" sz="2200" dirty="0" err="1"/>
              <a:t>Regisztratív</a:t>
            </a:r>
            <a:r>
              <a:rPr lang="hu-HU" sz="2200" dirty="0"/>
              <a:t> aktusok (hatósági igazolvány,hatósági bizonyítvány, hatósági nyilvántartásba való bejegyzés)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800" dirty="0"/>
          </a:p>
          <a:p>
            <a:pPr algn="just">
              <a:spcBef>
                <a:spcPts val="0"/>
              </a:spcBef>
            </a:pPr>
            <a:r>
              <a:rPr lang="hu-HU" sz="2200" dirty="0"/>
              <a:t>Hatósági szerződés</a:t>
            </a:r>
            <a:endParaRPr lang="en-GB" sz="2200" dirty="0"/>
          </a:p>
          <a:p>
            <a:endParaRPr lang="en-GB" sz="2400" dirty="0"/>
          </a:p>
        </p:txBody>
      </p:sp>
      <p:sp>
        <p:nvSpPr>
          <p:cNvPr id="4" name="Téglalap 3"/>
          <p:cNvSpPr/>
          <p:nvPr/>
        </p:nvSpPr>
        <p:spPr>
          <a:xfrm>
            <a:off x="1991544" y="44624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485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31504" y="1628800"/>
            <a:ext cx="8928992" cy="5472608"/>
          </a:xfrm>
        </p:spPr>
        <p:txBody>
          <a:bodyPr/>
          <a:lstStyle/>
          <a:p>
            <a:r>
              <a:rPr lang="en-GB" sz="2600" dirty="0"/>
              <a:t>A </a:t>
            </a:r>
            <a:r>
              <a:rPr lang="en-GB" sz="2600" b="1" i="1" dirty="0" err="1"/>
              <a:t>döntés</a:t>
            </a:r>
            <a:r>
              <a:rPr lang="en-GB" sz="2600" b="1" i="1" dirty="0"/>
              <a:t> </a:t>
            </a:r>
            <a:r>
              <a:rPr lang="en-GB" sz="2600" b="1" i="1" dirty="0" err="1"/>
              <a:t>közlésének</a:t>
            </a:r>
            <a:r>
              <a:rPr lang="en-GB" sz="2600" b="1" i="1" dirty="0"/>
              <a:t> </a:t>
            </a:r>
            <a:r>
              <a:rPr lang="en-GB" sz="2600" b="1" i="1" dirty="0" err="1"/>
              <a:t>napja</a:t>
            </a:r>
            <a:r>
              <a:rPr lang="en-GB" sz="2600" i="1" dirty="0"/>
              <a:t> </a:t>
            </a:r>
            <a:endParaRPr lang="hu-HU" sz="2600" i="1" dirty="0"/>
          </a:p>
          <a:p>
            <a:pPr lvl="1"/>
            <a:r>
              <a:rPr lang="en-GB" dirty="0" err="1"/>
              <a:t>az</a:t>
            </a:r>
            <a:r>
              <a:rPr lang="en-GB" dirty="0"/>
              <a:t> a nap, </a:t>
            </a:r>
            <a:r>
              <a:rPr lang="en-GB" dirty="0" err="1"/>
              <a:t>amelyen</a:t>
            </a:r>
            <a:r>
              <a:rPr lang="en-GB" dirty="0"/>
              <a:t> a </a:t>
            </a:r>
            <a:r>
              <a:rPr lang="en-GB" dirty="0" err="1"/>
              <a:t>döntést</a:t>
            </a:r>
            <a:r>
              <a:rPr lang="en-GB" dirty="0"/>
              <a:t> </a:t>
            </a:r>
            <a:r>
              <a:rPr lang="en-GB" dirty="0" err="1"/>
              <a:t>írásban</a:t>
            </a:r>
            <a:r>
              <a:rPr lang="en-GB" dirty="0"/>
              <a:t> </a:t>
            </a:r>
            <a:r>
              <a:rPr lang="en-GB" dirty="0" err="1"/>
              <a:t>vagy</a:t>
            </a:r>
            <a:r>
              <a:rPr lang="en-GB" dirty="0"/>
              <a:t> </a:t>
            </a:r>
            <a:r>
              <a:rPr lang="en-GB" dirty="0" err="1"/>
              <a:t>szóban</a:t>
            </a:r>
            <a:r>
              <a:rPr lang="en-GB" dirty="0"/>
              <a:t> </a:t>
            </a:r>
            <a:r>
              <a:rPr lang="en-GB" dirty="0" err="1"/>
              <a:t>közölték</a:t>
            </a:r>
            <a:r>
              <a:rPr lang="en-GB" dirty="0"/>
              <a:t>, </a:t>
            </a:r>
            <a:r>
              <a:rPr lang="en-GB" dirty="0" err="1"/>
              <a:t>vagy</a:t>
            </a:r>
            <a:r>
              <a:rPr lang="en-GB" dirty="0"/>
              <a:t> (</a:t>
            </a:r>
            <a:r>
              <a:rPr lang="en-GB" dirty="0" err="1"/>
              <a:t>személyes</a:t>
            </a:r>
            <a:r>
              <a:rPr lang="en-GB" dirty="0"/>
              <a:t> </a:t>
            </a:r>
            <a:r>
              <a:rPr lang="en-GB" dirty="0" err="1"/>
              <a:t>átvétel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) </a:t>
            </a:r>
            <a:r>
              <a:rPr lang="en-GB" dirty="0" err="1"/>
              <a:t>az</a:t>
            </a:r>
            <a:r>
              <a:rPr lang="en-GB" dirty="0"/>
              <a:t>, </a:t>
            </a:r>
            <a:r>
              <a:rPr lang="en-GB" dirty="0" err="1"/>
              <a:t>amelyen</a:t>
            </a:r>
            <a:r>
              <a:rPr lang="en-GB" dirty="0"/>
              <a:t> </a:t>
            </a:r>
            <a:r>
              <a:rPr lang="en-GB" dirty="0" err="1"/>
              <a:t>azt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átvételre</a:t>
            </a:r>
            <a:r>
              <a:rPr lang="en-GB" dirty="0"/>
              <a:t> </a:t>
            </a:r>
            <a:r>
              <a:rPr lang="en-GB" dirty="0" err="1"/>
              <a:t>jogosultnak</a:t>
            </a:r>
            <a:r>
              <a:rPr lang="en-GB" dirty="0"/>
              <a:t> a </a:t>
            </a:r>
            <a:r>
              <a:rPr lang="en-GB" dirty="0" err="1"/>
              <a:t>hatóság</a:t>
            </a:r>
            <a:r>
              <a:rPr lang="en-GB" dirty="0"/>
              <a:t> </a:t>
            </a:r>
            <a:r>
              <a:rPr lang="en-GB" dirty="0" err="1"/>
              <a:t>átadta</a:t>
            </a:r>
            <a:r>
              <a:rPr lang="en-GB" dirty="0"/>
              <a:t>. </a:t>
            </a:r>
            <a:endParaRPr lang="hu-HU" dirty="0"/>
          </a:p>
          <a:p>
            <a:pPr marL="457200" lvl="1" indent="0">
              <a:buNone/>
            </a:pPr>
            <a:endParaRPr lang="hu-HU" dirty="0"/>
          </a:p>
          <a:p>
            <a:r>
              <a:rPr lang="hu-HU" sz="2600" b="1" i="1" dirty="0"/>
              <a:t>A döntést kijavítása </a:t>
            </a:r>
          </a:p>
          <a:p>
            <a:pPr marL="457200" lvl="1" indent="0">
              <a:buNone/>
            </a:pPr>
            <a:r>
              <a:rPr lang="hu-HU" sz="2600" dirty="0"/>
              <a:t>(kisebb hibák, elírások, számítási hibák esetén) </a:t>
            </a:r>
          </a:p>
          <a:p>
            <a:r>
              <a:rPr lang="hu-HU" sz="2600" b="1" i="1" dirty="0"/>
              <a:t>A döntést kiegészítése</a:t>
            </a:r>
          </a:p>
          <a:p>
            <a:pPr marL="457200" lvl="1" indent="0">
              <a:buNone/>
            </a:pPr>
            <a:r>
              <a:rPr lang="hu-HU" sz="2600" dirty="0"/>
              <a:t>(ha a döntésből jogszabály által előírt kötelező tartalmi elem hiányzik, vagy az ügy érdeméhez tartozó kérdésben nem született döntés)</a:t>
            </a:r>
            <a:endParaRPr lang="en-GB" sz="2600" dirty="0"/>
          </a:p>
          <a:p>
            <a:endParaRPr lang="en-GB" sz="2600" dirty="0"/>
          </a:p>
        </p:txBody>
      </p:sp>
      <p:sp>
        <p:nvSpPr>
          <p:cNvPr id="4" name="Téglalap 3"/>
          <p:cNvSpPr/>
          <p:nvPr/>
        </p:nvSpPr>
        <p:spPr>
          <a:xfrm>
            <a:off x="2063552" y="116632"/>
            <a:ext cx="784887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</a:p>
          <a:p>
            <a:pPr algn="ctr"/>
            <a:r>
              <a:rPr lang="hu-HU" altLang="hu-HU" sz="2800" i="1" dirty="0">
                <a:solidFill>
                  <a:schemeClr val="accent4"/>
                </a:solidFill>
                <a:latin typeface="+mj-lt"/>
                <a:cs typeface="Times New Roman" panose="02020603050405020304" pitchFamily="18" charset="0"/>
              </a:rPr>
              <a:t>Hatóság döntései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468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493294"/>
            <a:ext cx="8229600" cy="910353"/>
          </a:xfrm>
        </p:spPr>
        <p:txBody>
          <a:bodyPr/>
          <a:lstStyle/>
          <a:p>
            <a:r>
              <a:rPr lang="hu-HU" sz="2800" i="1" dirty="0"/>
              <a:t>A hivatalbóli eljárás</a:t>
            </a:r>
            <a:endParaRPr lang="en-GB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4000" y="1403648"/>
            <a:ext cx="9144000" cy="5337720"/>
          </a:xfrm>
        </p:spPr>
        <p:txBody>
          <a:bodyPr/>
          <a:lstStyle/>
          <a:p>
            <a:r>
              <a:rPr lang="hu-HU" sz="2600" dirty="0"/>
              <a:t>Az </a:t>
            </a:r>
            <a:r>
              <a:rPr lang="hu-HU" sz="2600" dirty="0" err="1"/>
              <a:t>Ákr</a:t>
            </a:r>
            <a:r>
              <a:rPr lang="hu-HU" sz="2600" dirty="0"/>
              <a:t>. külön részletezi a </a:t>
            </a:r>
            <a:r>
              <a:rPr lang="hu-HU" sz="2600" b="1" i="1" dirty="0"/>
              <a:t>hivatalból indított eljárás sajátosságait </a:t>
            </a:r>
            <a:r>
              <a:rPr lang="hu-HU" sz="2600" dirty="0"/>
              <a:t>így például:</a:t>
            </a:r>
          </a:p>
          <a:p>
            <a:pPr marL="0" indent="0">
              <a:buNone/>
            </a:pPr>
            <a:r>
              <a:rPr lang="hu-HU" sz="2600" dirty="0"/>
              <a:t>	A hatóság az illetékességi területén </a:t>
            </a:r>
            <a:r>
              <a:rPr lang="hu-HU" sz="2600" i="1" dirty="0"/>
              <a:t>hivatalból 	megindítja </a:t>
            </a:r>
            <a:r>
              <a:rPr lang="hu-HU" sz="2600" dirty="0"/>
              <a:t>az 	eljárást, ha:</a:t>
            </a:r>
          </a:p>
          <a:p>
            <a:pPr lvl="2"/>
            <a:r>
              <a:rPr lang="hu-HU" sz="2600" dirty="0"/>
              <a:t>az eljárás megindítására okot adó körülmény jut a tudomására, vagy </a:t>
            </a:r>
          </a:p>
          <a:p>
            <a:pPr lvl="2"/>
            <a:r>
              <a:rPr lang="hu-HU" sz="2600" dirty="0"/>
              <a:t>erre bíróság kötelezte, vagy </a:t>
            </a:r>
          </a:p>
          <a:p>
            <a:pPr lvl="2"/>
            <a:r>
              <a:rPr lang="hu-HU" sz="2600" dirty="0"/>
              <a:t>erre felügyeleti szerve utasította, vagy </a:t>
            </a:r>
          </a:p>
          <a:p>
            <a:pPr lvl="2"/>
            <a:r>
              <a:rPr lang="hu-HU" sz="2600" dirty="0"/>
              <a:t>életveszéllyel vagy súlyos kárral fenyegető helyzetről szerez tudomást, vagy </a:t>
            </a:r>
          </a:p>
          <a:p>
            <a:pPr lvl="2"/>
            <a:r>
              <a:rPr lang="hu-HU" sz="2600" dirty="0"/>
              <a:t>ezt egyébként jogszabály előírja.</a:t>
            </a:r>
            <a:endParaRPr lang="en-GB" sz="2600" dirty="0"/>
          </a:p>
        </p:txBody>
      </p:sp>
      <p:sp>
        <p:nvSpPr>
          <p:cNvPr id="4" name="Téglalap 3"/>
          <p:cNvSpPr/>
          <p:nvPr/>
        </p:nvSpPr>
        <p:spPr>
          <a:xfrm>
            <a:off x="2063552" y="44624"/>
            <a:ext cx="784887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3.2.  Elsőfokú eljárás</a:t>
            </a:r>
          </a:p>
          <a:p>
            <a:pPr algn="ctr"/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593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25760"/>
            <a:ext cx="8229600" cy="1143000"/>
          </a:xfrm>
        </p:spPr>
        <p:txBody>
          <a:bodyPr/>
          <a:lstStyle/>
          <a:p>
            <a:br>
              <a:rPr lang="hu-HU" sz="2800" cap="small" dirty="0"/>
            </a:b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12109" y="992034"/>
            <a:ext cx="9155891" cy="547260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u-HU" sz="2400" i="1" dirty="0"/>
              <a:t>Határozat ellen</a:t>
            </a:r>
            <a:r>
              <a:rPr lang="hu-HU" sz="2400" dirty="0"/>
              <a:t>: önálló jogorvoslatnak van helye, </a:t>
            </a:r>
          </a:p>
          <a:p>
            <a:pPr>
              <a:spcBef>
                <a:spcPts val="0"/>
              </a:spcBef>
            </a:pPr>
            <a:r>
              <a:rPr lang="hu-HU" sz="2400" i="1" dirty="0"/>
              <a:t>Végzés ellen</a:t>
            </a:r>
            <a:r>
              <a:rPr lang="hu-HU" sz="2400" dirty="0"/>
              <a:t>: önálló jogorvoslatnak csak akkor van helye, ha azt a törvény lehetővé teszi.  </a:t>
            </a:r>
            <a:endParaRPr lang="en-GB" sz="24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2100523" y="2148164"/>
          <a:ext cx="8100390" cy="4409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348">
                <a:tc gridSpan="2">
                  <a:txBody>
                    <a:bodyPr/>
                    <a:lstStyle/>
                    <a:p>
                      <a:pPr algn="ctr"/>
                      <a:r>
                        <a:rPr lang="en-GB" i="0" cap="small" baseline="0" dirty="0" err="1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Jogorvoslati</a:t>
                      </a:r>
                      <a:r>
                        <a:rPr lang="en-GB" i="0" cap="small" baseline="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i="0" cap="small" baseline="0" dirty="0" err="1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eljárások</a:t>
                      </a:r>
                      <a:endParaRPr lang="hu-HU" i="0" cap="small" baseline="0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i="0" cap="small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Kérelemre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induló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endParaRPr lang="hu-HU" sz="2000" b="1" i="1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jogorvoslati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eljárások</a:t>
                      </a:r>
                      <a:endParaRPr lang="en-GB" sz="2000" b="1" i="1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Hivatalból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induló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endParaRPr lang="hu-HU" sz="2000" b="1" i="1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jogorvoslati</a:t>
                      </a:r>
                      <a:r>
                        <a:rPr lang="en-GB" sz="2000" b="1" i="1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i="1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eljárások</a:t>
                      </a:r>
                      <a:endParaRPr lang="en-GB" sz="2000" b="1" i="1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0706">
                <a:tc rowSpan="2">
                  <a:txBody>
                    <a:bodyPr/>
                    <a:lstStyle/>
                    <a:p>
                      <a:pPr algn="ctr"/>
                      <a:endParaRPr lang="hu-HU" sz="2000" cap="small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hu-HU" sz="2000" cap="small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hu-HU" sz="2000" cap="small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közigazgatási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döntés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módosítása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vagy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visszavonása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hatóság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saját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hatáskörében</a:t>
                      </a:r>
                      <a:endParaRPr lang="en-GB" sz="2000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47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100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felügyeleti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eljárás</a:t>
                      </a:r>
                      <a:endParaRPr lang="hu-HU" sz="2000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81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cap="small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fellebbezési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eljárás</a:t>
                      </a:r>
                      <a:endParaRPr lang="en-GB" sz="2000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az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ügyészségről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szóló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törvény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szerinti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ügyészi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felhívás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és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fellépés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nyomán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indított</a:t>
                      </a:r>
                      <a:r>
                        <a:rPr lang="en-GB" sz="2000" cap="small" baseline="0" dirty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cap="small" baseline="0" dirty="0" err="1">
                          <a:latin typeface="+mj-lt"/>
                          <a:cs typeface="Times New Roman" panose="02020603050405020304" pitchFamily="18" charset="0"/>
                        </a:rPr>
                        <a:t>eljárás</a:t>
                      </a:r>
                      <a:endParaRPr lang="en-GB" sz="2000" cap="small" baseline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2063552" y="260648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3.3. Jogorvoslati eljárás</a:t>
            </a: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endParaRPr lang="hu-HU" sz="4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35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133872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hu-HU" sz="2800" i="1" cap="small" dirty="0"/>
            </a:br>
            <a:br>
              <a:rPr lang="hu-HU" sz="2800" i="1" cap="small" dirty="0"/>
            </a:br>
            <a:br>
              <a:rPr lang="hu-HU" sz="2800" i="1" cap="small" dirty="0"/>
            </a:br>
            <a:br>
              <a:rPr lang="hu-HU" sz="2800" i="1" cap="small" dirty="0"/>
            </a:br>
            <a:endParaRPr lang="en-GB" sz="2800" i="1" cap="sm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88400" y="1438902"/>
            <a:ext cx="8628081" cy="5472608"/>
          </a:xfrm>
        </p:spPr>
        <p:txBody>
          <a:bodyPr>
            <a:normAutofit fontScale="92500"/>
          </a:bodyPr>
          <a:lstStyle/>
          <a:p>
            <a:pPr algn="just">
              <a:spcBef>
                <a:spcPts val="0"/>
              </a:spcBef>
            </a:pPr>
            <a:r>
              <a:rPr lang="hu-HU" sz="2200" i="1" dirty="0"/>
              <a:t>A közigazgatási perrendtartásról szóló 2017. évi I. törvény </a:t>
            </a:r>
          </a:p>
          <a:p>
            <a:pPr algn="just">
              <a:spcBef>
                <a:spcPts val="0"/>
              </a:spcBef>
            </a:pPr>
            <a:r>
              <a:rPr lang="hu-HU" sz="2200" i="1" dirty="0"/>
              <a:t>A közigazgatási per résztvevői</a:t>
            </a:r>
            <a:r>
              <a:rPr lang="hu-HU" sz="2200" dirty="0"/>
              <a:t>: 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közigazgatási bíróság, 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felperes, aki a per indítására jogosult 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hu-HU" sz="2000" dirty="0"/>
              <a:t>(ügyfél/ eljárás egyéb résztvevője/ az ügyész/ közigazgatási szerv, ha a megelőző eljárásban hatóságként vagy szakhatóságként nem vett részt, ha hatáskörét a közigazgatási tevékenység érinti vagy a szerződésben részes fél/ civil szervezet - érdekképviseleti szervezet vagy köztestület)</a:t>
            </a:r>
            <a:r>
              <a:rPr lang="hu-HU" sz="2200" dirty="0"/>
              <a:t> és 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az alperes, aki ellen a pert indítják 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hu-HU" sz="2000" dirty="0"/>
              <a:t>(fő szabály szerint az a közigazgatási szerv ellen kell indítani, amely a jogvita tárgyát képező közigazgatási tevékenységet megvalósította)</a:t>
            </a:r>
          </a:p>
          <a:p>
            <a:pPr algn="just">
              <a:spcBef>
                <a:spcPts val="0"/>
              </a:spcBef>
            </a:pPr>
            <a:r>
              <a:rPr lang="hu-HU" sz="2200" i="1" dirty="0"/>
              <a:t>Keresetlevél </a:t>
            </a:r>
          </a:p>
          <a:p>
            <a:pPr algn="just">
              <a:spcBef>
                <a:spcPts val="0"/>
              </a:spcBef>
            </a:pPr>
            <a:r>
              <a:rPr lang="hu-HU" sz="2200" i="1" dirty="0"/>
              <a:t>Intézkedések keresetlevél alapján</a:t>
            </a:r>
          </a:p>
          <a:p>
            <a:pPr algn="just">
              <a:spcBef>
                <a:spcPts val="0"/>
              </a:spcBef>
            </a:pPr>
            <a:r>
              <a:rPr lang="hu-HU" sz="2200" i="1" dirty="0"/>
              <a:t>Perelőkészítés</a:t>
            </a:r>
          </a:p>
          <a:p>
            <a:pPr algn="just">
              <a:spcBef>
                <a:spcPts val="0"/>
              </a:spcBef>
            </a:pPr>
            <a:r>
              <a:rPr lang="en-GB" sz="2200" i="1" dirty="0"/>
              <a:t>T</a:t>
            </a:r>
            <a:r>
              <a:rPr lang="hu-HU" sz="2200" i="1" dirty="0" err="1"/>
              <a:t>árgyalás</a:t>
            </a:r>
            <a:r>
              <a:rPr lang="hu-HU" sz="2200" i="1" dirty="0"/>
              <a:t> vagy tárgyaláson kívüli elbírálás</a:t>
            </a:r>
          </a:p>
          <a:p>
            <a:pPr algn="just">
              <a:spcBef>
                <a:spcPts val="0"/>
              </a:spcBef>
            </a:pPr>
            <a:r>
              <a:rPr lang="hu-HU" sz="2200" i="1" dirty="0"/>
              <a:t>Perorvoslatok</a:t>
            </a:r>
            <a:endParaRPr lang="en-GB" sz="2200" i="1" dirty="0"/>
          </a:p>
          <a:p>
            <a:pPr marL="457200" lvl="1" indent="0" algn="just">
              <a:spcBef>
                <a:spcPts val="0"/>
              </a:spcBef>
              <a:buNone/>
            </a:pPr>
            <a:r>
              <a:rPr lang="hu-HU" dirty="0"/>
              <a:t> </a:t>
            </a:r>
            <a:endParaRPr lang="en-GB" dirty="0"/>
          </a:p>
        </p:txBody>
      </p:sp>
      <p:sp>
        <p:nvSpPr>
          <p:cNvPr id="4" name="Téglalap 3"/>
          <p:cNvSpPr/>
          <p:nvPr/>
        </p:nvSpPr>
        <p:spPr>
          <a:xfrm>
            <a:off x="1524000" y="15641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3.3.  Jogorvoslati eljárás</a:t>
            </a:r>
          </a:p>
          <a:p>
            <a:pPr algn="ctr"/>
            <a:r>
              <a:rPr lang="hu-HU" altLang="hu-HU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Kérelemre induló jogorvoslati eljárások</a:t>
            </a:r>
          </a:p>
          <a:p>
            <a:pPr algn="ctr"/>
            <a:r>
              <a:rPr lang="hu-HU" altLang="hu-HU" sz="2400" dirty="0">
                <a:solidFill>
                  <a:schemeClr val="accent4"/>
                </a:solidFill>
                <a:latin typeface="+mj-lt"/>
                <a:cs typeface="Times New Roman" panose="02020603050405020304" pitchFamily="18" charset="0"/>
              </a:rPr>
              <a:t>KÖZIGAZGATÁSI PER </a:t>
            </a:r>
            <a:endParaRPr lang="hu-HU" sz="2400" dirty="0">
              <a:solidFill>
                <a:schemeClr val="accent4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9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-27384"/>
            <a:ext cx="9144000" cy="1368152"/>
          </a:xfrm>
        </p:spPr>
        <p:txBody>
          <a:bodyPr/>
          <a:lstStyle/>
          <a:p>
            <a:r>
              <a:rPr lang="hu-HU" altLang="hu-H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3.3.  Jogorvoslati eljárás</a:t>
            </a:r>
            <a:br>
              <a:rPr lang="hu-HU" altLang="hu-H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hu-HU" altLang="hu-HU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Kérelemre induló jogorvoslati eljárások</a:t>
            </a:r>
            <a:br>
              <a:rPr lang="hu-HU" altLang="hu-HU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hu-HU" altLang="hu-HU" sz="2400" dirty="0">
                <a:solidFill>
                  <a:schemeClr val="accent4"/>
                </a:solidFill>
                <a:cs typeface="Times New Roman" panose="02020603050405020304" pitchFamily="18" charset="0"/>
              </a:rPr>
              <a:t>FELLEBBEZÉS</a:t>
            </a:r>
            <a:endParaRPr lang="en-GB" sz="2400" cap="sm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00176" y="1468240"/>
            <a:ext cx="8892480" cy="5409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u-HU" sz="2400" dirty="0"/>
              <a:t>Fellebbezési eljárásra akkor kerülhet sor, ha a fellebbezést vagy az </a:t>
            </a:r>
            <a:r>
              <a:rPr lang="hu-HU" sz="2400" dirty="0" err="1"/>
              <a:t>Ákr</a:t>
            </a:r>
            <a:r>
              <a:rPr lang="hu-HU" sz="2400" dirty="0"/>
              <a:t>. vagy az ágazati </a:t>
            </a:r>
            <a:r>
              <a:rPr lang="hu-HU" sz="2400" i="1" dirty="0"/>
              <a:t>törvény kifejezetten megengedi. 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i="1" dirty="0"/>
          </a:p>
          <a:p>
            <a:pPr>
              <a:spcBef>
                <a:spcPts val="0"/>
              </a:spcBef>
            </a:pPr>
            <a:r>
              <a:rPr lang="hu-HU" sz="2400" dirty="0"/>
              <a:t>Ki jogosult fellebbezni?</a:t>
            </a:r>
          </a:p>
          <a:p>
            <a:pPr lvl="1">
              <a:spcBef>
                <a:spcPts val="0"/>
              </a:spcBef>
            </a:pPr>
            <a:r>
              <a:rPr lang="hu-HU" sz="2200" i="1" dirty="0"/>
              <a:t>ügyfél</a:t>
            </a:r>
          </a:p>
          <a:p>
            <a:pPr lvl="1">
              <a:spcBef>
                <a:spcPts val="0"/>
              </a:spcBef>
            </a:pPr>
            <a:r>
              <a:rPr lang="hu-HU" sz="2200" i="1" dirty="0"/>
              <a:t>az, akire a döntés rendelkezést tartalmaz</a:t>
            </a:r>
          </a:p>
          <a:p>
            <a:pPr lvl="1">
              <a:spcBef>
                <a:spcPts val="0"/>
              </a:spcBef>
            </a:pPr>
            <a:endParaRPr lang="hu-HU" sz="800" i="1" dirty="0"/>
          </a:p>
          <a:p>
            <a:pPr>
              <a:spcBef>
                <a:spcPts val="0"/>
              </a:spcBef>
            </a:pPr>
            <a:r>
              <a:rPr lang="hu-HU" sz="2400" dirty="0"/>
              <a:t>Fellebbezésnek van helye, ha a határozatot</a:t>
            </a:r>
          </a:p>
          <a:p>
            <a:pPr lvl="1">
              <a:spcBef>
                <a:spcPts val="0"/>
              </a:spcBef>
            </a:pPr>
            <a:r>
              <a:rPr lang="hu-HU" dirty="0"/>
              <a:t> </a:t>
            </a:r>
            <a:r>
              <a:rPr lang="hu-HU" sz="2200" i="1" dirty="0"/>
              <a:t>(a képviselő testület kivételével) helyi önkormányzat szerve, vagy </a:t>
            </a:r>
          </a:p>
          <a:p>
            <a:pPr lvl="1">
              <a:spcBef>
                <a:spcPts val="0"/>
              </a:spcBef>
            </a:pPr>
            <a:r>
              <a:rPr lang="hu-HU" sz="2200" i="1" dirty="0"/>
              <a:t>rendvédelmi szerv helyi szerve hozta.</a:t>
            </a:r>
          </a:p>
          <a:p>
            <a:pPr marL="457200" lvl="1" indent="0">
              <a:spcBef>
                <a:spcPts val="0"/>
              </a:spcBef>
              <a:buNone/>
            </a:pPr>
            <a:endParaRPr lang="hu-HU" sz="800" i="1" dirty="0"/>
          </a:p>
          <a:p>
            <a:pPr>
              <a:spcBef>
                <a:spcPts val="0"/>
              </a:spcBef>
            </a:pPr>
            <a:r>
              <a:rPr lang="hu-HU" sz="2400" dirty="0"/>
              <a:t>Indokolni kell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400" dirty="0"/>
              <a:t>Fellebbezés határideje: a döntés közlésétől számított </a:t>
            </a:r>
            <a:r>
              <a:rPr lang="hu-HU" sz="2400" i="1" dirty="0"/>
              <a:t>15 nap. 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i="1" dirty="0"/>
          </a:p>
          <a:p>
            <a:pPr>
              <a:spcBef>
                <a:spcPts val="0"/>
              </a:spcBef>
            </a:pPr>
            <a:r>
              <a:rPr lang="hu-HU" sz="2400" i="1" dirty="0"/>
              <a:t>Fellebbezési eljárás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918653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628625" y="5517232"/>
            <a:ext cx="3243240" cy="11276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0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Az ügyészi felhívás </a:t>
            </a:r>
          </a:p>
          <a:p>
            <a:pPr algn="ctr"/>
            <a:r>
              <a:rPr lang="hu-HU" sz="20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és fellépés nyomán </a:t>
            </a:r>
          </a:p>
          <a:p>
            <a:pPr algn="ctr"/>
            <a:r>
              <a:rPr lang="hu-HU" sz="20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indított eljárás</a:t>
            </a:r>
            <a:r>
              <a:rPr lang="hu-HU" sz="2000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églalap 7"/>
          <p:cNvSpPr/>
          <p:nvPr/>
        </p:nvSpPr>
        <p:spPr>
          <a:xfrm>
            <a:off x="4871865" y="5706094"/>
            <a:ext cx="5544616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>
                <a:solidFill>
                  <a:schemeClr val="accent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Törvénysértés </a:t>
            </a:r>
            <a:r>
              <a:rPr lang="hu-HU" sz="2000" dirty="0">
                <a:solidFill>
                  <a:schemeClr val="accent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u-HU" sz="2000" dirty="0">
                <a:solidFill>
                  <a:schemeClr val="accent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 Felhívás </a:t>
            </a:r>
            <a:r>
              <a:rPr lang="hu-HU" sz="2000" dirty="0">
                <a:solidFill>
                  <a:schemeClr val="accent2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 Bíróság</a:t>
            </a:r>
            <a:endParaRPr lang="hu-HU" sz="2000" dirty="0">
              <a:solidFill>
                <a:schemeClr val="accent2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628625" y="3525793"/>
            <a:ext cx="3243241" cy="18722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400" i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 felügyeleti eljárás</a:t>
            </a:r>
          </a:p>
        </p:txBody>
      </p:sp>
      <p:sp>
        <p:nvSpPr>
          <p:cNvPr id="11" name="Téglalap 10"/>
          <p:cNvSpPr/>
          <p:nvPr/>
        </p:nvSpPr>
        <p:spPr>
          <a:xfrm>
            <a:off x="4896411" y="3525793"/>
            <a:ext cx="5544616" cy="18722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hu-H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megteszi a szükséges intézkedést  a jogszabálysértő mulasztás felszámolására, vagy gyakorolja felügyeleti jogkörét</a:t>
            </a:r>
          </a:p>
          <a:p>
            <a:pPr algn="ctr"/>
            <a:r>
              <a:rPr lang="hu-HU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! közigazgatási bíróság előtt támadható meg </a:t>
            </a:r>
          </a:p>
          <a:p>
            <a:pPr algn="ctr"/>
            <a:r>
              <a:rPr lang="hu-HU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 felügyeleti eljárásban hozott döntés</a:t>
            </a:r>
          </a:p>
        </p:txBody>
      </p:sp>
      <p:sp>
        <p:nvSpPr>
          <p:cNvPr id="12" name="Téglalap 11"/>
          <p:cNvSpPr/>
          <p:nvPr/>
        </p:nvSpPr>
        <p:spPr>
          <a:xfrm>
            <a:off x="1692377" y="1417638"/>
            <a:ext cx="3243241" cy="19012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000" i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A döntés módosítása </a:t>
            </a:r>
          </a:p>
          <a:p>
            <a:pPr algn="ctr"/>
            <a:r>
              <a:rPr lang="hu-HU" sz="2000" i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vagy visszavonása </a:t>
            </a:r>
          </a:p>
          <a:p>
            <a:pPr algn="ctr"/>
            <a:r>
              <a:rPr lang="hu-HU" sz="2000" i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a hatóság </a:t>
            </a:r>
          </a:p>
          <a:p>
            <a:pPr algn="ctr"/>
            <a:r>
              <a:rPr lang="hu-HU" sz="2000" i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saját hatáskörében</a:t>
            </a:r>
          </a:p>
        </p:txBody>
      </p:sp>
      <p:sp>
        <p:nvSpPr>
          <p:cNvPr id="13" name="Téglalap 12"/>
          <p:cNvSpPr/>
          <p:nvPr/>
        </p:nvSpPr>
        <p:spPr>
          <a:xfrm>
            <a:off x="4935618" y="1417639"/>
            <a:ext cx="5569731" cy="19012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másodfokú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hatóság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, a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felügyeleti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szerv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vagy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közigazgatási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bíróság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által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el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nem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bírált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döntés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jogszabály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sértés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döntés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közlésétől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számított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1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éven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belül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,</a:t>
            </a:r>
            <a:endParaRPr lang="hu-HU" sz="1600" dirty="0"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600" dirty="0">
                <a:latin typeface="+mj-lt"/>
                <a:cs typeface="Times New Roman" panose="02020603050405020304" pitchFamily="18" charset="0"/>
              </a:rPr>
              <a:t>egyszer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jóhiszeműen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szerzett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és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gyakorolt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jogot</a:t>
            </a:r>
            <a:r>
              <a:rPr lang="en-GB" sz="16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1600" dirty="0">
                <a:latin typeface="+mj-lt"/>
                <a:cs typeface="Times New Roman" panose="02020603050405020304" pitchFamily="18" charset="0"/>
              </a:rPr>
              <a:t>nem </a:t>
            </a:r>
            <a:r>
              <a:rPr lang="en-GB" sz="1600" dirty="0" err="1">
                <a:latin typeface="+mj-lt"/>
                <a:cs typeface="Times New Roman" panose="02020603050405020304" pitchFamily="18" charset="0"/>
              </a:rPr>
              <a:t>sért</a:t>
            </a:r>
            <a:r>
              <a:rPr lang="hu-HU" sz="1600" dirty="0" err="1">
                <a:latin typeface="+mj-lt"/>
                <a:cs typeface="Times New Roman" panose="02020603050405020304" pitchFamily="18" charset="0"/>
              </a:rPr>
              <a:t>het</a:t>
            </a:r>
            <a:endParaRPr lang="en-GB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1524000" y="216993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alt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3.3.  Jogorvoslati eljárás</a:t>
            </a:r>
          </a:p>
          <a:p>
            <a:pPr lvl="0" algn="ctr"/>
            <a:r>
              <a:rPr lang="hu-HU" altLang="hu-HU" sz="2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Hivatalból induló jogorvoslati eljárások</a:t>
            </a:r>
          </a:p>
        </p:txBody>
      </p:sp>
    </p:spTree>
    <p:extLst>
      <p:ext uri="{BB962C8B-B14F-4D97-AF65-F5344CB8AC3E}">
        <p14:creationId xmlns:p14="http://schemas.microsoft.com/office/powerpoint/2010/main" val="1825440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49760" y="1484784"/>
            <a:ext cx="889248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hu-HU" sz="2400" dirty="0"/>
              <a:t>= olyan </a:t>
            </a:r>
            <a:r>
              <a:rPr lang="hu-HU" sz="2400" i="1" dirty="0"/>
              <a:t>súlyos hibában </a:t>
            </a:r>
            <a:r>
              <a:rPr lang="hu-HU" sz="2400" dirty="0"/>
              <a:t>szenved a döntés, hogy az </a:t>
            </a:r>
            <a:r>
              <a:rPr lang="hu-HU" sz="2400" i="1" dirty="0"/>
              <a:t>nem orvosolható,</a:t>
            </a:r>
            <a:r>
              <a:rPr lang="hu-HU" sz="2400" dirty="0"/>
              <a:t> így a döntést meg kell semmisíteni </a:t>
            </a:r>
          </a:p>
          <a:p>
            <a:pPr marL="0" indent="0">
              <a:buNone/>
            </a:pPr>
            <a:endParaRPr lang="hu-HU" sz="2000" dirty="0"/>
          </a:p>
          <a:p>
            <a:pPr marL="627063" indent="-271463">
              <a:buNone/>
            </a:pPr>
            <a:r>
              <a:rPr lang="hu-HU" sz="2000" dirty="0"/>
              <a:t>Így például </a:t>
            </a:r>
            <a:r>
              <a:rPr lang="hu-HU" sz="2000" i="1" dirty="0"/>
              <a:t>semmis a döntés</a:t>
            </a:r>
            <a:r>
              <a:rPr lang="hu-HU" sz="2000" dirty="0"/>
              <a:t>, ha </a:t>
            </a:r>
            <a:endParaRPr lang="en-GB" sz="2000" dirty="0"/>
          </a:p>
          <a:p>
            <a:pPr marL="627063" indent="-271463"/>
            <a:r>
              <a:rPr lang="hu-HU" sz="2000" dirty="0"/>
              <a:t>az ideiglenes intézkedést kivéve, az ügy nem tartozik az eljáró hatóság hatáskörébe,</a:t>
            </a:r>
            <a:endParaRPr lang="en-GB" sz="2000" dirty="0"/>
          </a:p>
          <a:p>
            <a:pPr marL="627063" indent="-271463"/>
            <a:r>
              <a:rPr lang="hu-HU" sz="2000" dirty="0"/>
              <a:t>annak tartalmát bűncselekmény befolyásolta, feltéve, hogy a bűncselekmény elkövetését jogerős ítélet megállapította, vagy ilyen ítélet meghozatalát nem a bizonyítottság hiánya zárja ki,</a:t>
            </a:r>
            <a:endParaRPr lang="en-GB" sz="2000" dirty="0"/>
          </a:p>
          <a:p>
            <a:pPr marL="627063" indent="-271463">
              <a:buNone/>
            </a:pPr>
            <a:endParaRPr lang="hu-HU" sz="2400" dirty="0"/>
          </a:p>
          <a:p>
            <a:pPr marL="627063" indent="-271463" algn="ctr">
              <a:buNone/>
            </a:pPr>
            <a:r>
              <a:rPr lang="hu-HU" sz="2400" dirty="0"/>
              <a:t>! Bizonyos esetekben a döntés semmisségi ok esetén sem semmisíthető meg. </a:t>
            </a:r>
            <a:endParaRPr lang="en-GB" sz="2400" dirty="0"/>
          </a:p>
        </p:txBody>
      </p:sp>
      <p:sp>
        <p:nvSpPr>
          <p:cNvPr id="5" name="Téglalap 4"/>
          <p:cNvSpPr/>
          <p:nvPr/>
        </p:nvSpPr>
        <p:spPr>
          <a:xfrm>
            <a:off x="1524000" y="11663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3.3.  Jogorvoslati eljárás</a:t>
            </a:r>
          </a:p>
          <a:p>
            <a:pPr lvl="0" algn="ctr"/>
            <a:r>
              <a:rPr lang="hu-HU" altLang="hu-H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Semmisség</a:t>
            </a:r>
          </a:p>
        </p:txBody>
      </p:sp>
    </p:spTree>
    <p:extLst>
      <p:ext uri="{BB962C8B-B14F-4D97-AF65-F5344CB8AC3E}">
        <p14:creationId xmlns:p14="http://schemas.microsoft.com/office/powerpoint/2010/main" val="854865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44624"/>
            <a:ext cx="8229600" cy="1143000"/>
          </a:xfrm>
        </p:spPr>
        <p:txBody>
          <a:bodyPr/>
          <a:lstStyle/>
          <a:p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3.4.  Végrehajtási eljárás</a:t>
            </a:r>
            <a:endParaRPr lang="en-GB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772817"/>
            <a:ext cx="8784976" cy="421355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sz="2600" dirty="0"/>
              <a:t>A végrehajtási eljárásra akkor kerül sor, ha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sz="800" dirty="0"/>
              <a:t> </a:t>
            </a:r>
          </a:p>
          <a:p>
            <a:pPr lvl="1" algn="just">
              <a:spcBef>
                <a:spcPts val="0"/>
              </a:spcBef>
            </a:pPr>
            <a:r>
              <a:rPr lang="hu-HU" sz="2200" dirty="0"/>
              <a:t>a </a:t>
            </a:r>
            <a:r>
              <a:rPr lang="hu-HU" sz="2200" i="1" dirty="0"/>
              <a:t>hatóság kötelezettséget tartalmazó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hu-HU" sz="800" i="1" dirty="0"/>
          </a:p>
          <a:p>
            <a:pPr lvl="1" algn="just">
              <a:spcBef>
                <a:spcPts val="0"/>
              </a:spcBef>
            </a:pPr>
            <a:r>
              <a:rPr lang="hu-HU" sz="2200" i="1" dirty="0"/>
              <a:t>döntése véglegessé válik, </a:t>
            </a:r>
            <a:r>
              <a:rPr lang="hu-HU" sz="2200" dirty="0"/>
              <a:t>(azaz a hatóság a döntést többé már nem változtathatja meg)</a:t>
            </a:r>
            <a:endParaRPr lang="hu-HU" sz="2200" i="1" dirty="0"/>
          </a:p>
          <a:p>
            <a:pPr marL="457200" lvl="1" indent="0" algn="just">
              <a:spcBef>
                <a:spcPts val="0"/>
              </a:spcBef>
              <a:buNone/>
            </a:pPr>
            <a:endParaRPr lang="hu-HU" sz="800" i="1" dirty="0"/>
          </a:p>
          <a:p>
            <a:pPr lvl="1" algn="just">
              <a:spcBef>
                <a:spcPts val="0"/>
              </a:spcBef>
            </a:pPr>
            <a:r>
              <a:rPr lang="hu-HU" sz="2200" i="1" dirty="0"/>
              <a:t>a döntésben foglaltakat a kötelezett ügyfél önként nem teljesítette és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hu-HU" sz="800" i="1" dirty="0"/>
              <a:t> </a:t>
            </a:r>
          </a:p>
          <a:p>
            <a:pPr lvl="1" algn="just">
              <a:spcBef>
                <a:spcPts val="0"/>
              </a:spcBef>
            </a:pPr>
            <a:r>
              <a:rPr lang="hu-HU" sz="2200" i="1" dirty="0"/>
              <a:t>a végrehajtáshoz való jog nem évült el 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hu-HU" sz="800" i="1" dirty="0"/>
          </a:p>
          <a:p>
            <a:pPr marL="804863" lvl="1" indent="0" algn="just">
              <a:spcBef>
                <a:spcPts val="0"/>
              </a:spcBef>
              <a:buNone/>
            </a:pPr>
            <a:r>
              <a:rPr lang="hu-HU" sz="1800" dirty="0"/>
              <a:t>(a végrehajtási jog elévül a teljesítési határidő utolsó napjától számított 3 év elteltével, amit bármely végrehajtási cselekmény megszakít, de a teljesítési határidő utolsó napjától számított 6 év elteltével azonban a közigazgatási döntés nem hajtható végre)</a:t>
            </a:r>
          </a:p>
        </p:txBody>
      </p:sp>
    </p:spTree>
    <p:extLst>
      <p:ext uri="{BB962C8B-B14F-4D97-AF65-F5344CB8AC3E}">
        <p14:creationId xmlns:p14="http://schemas.microsoft.com/office/powerpoint/2010/main" val="110532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340768"/>
          </a:xfrm>
        </p:spPr>
        <p:txBody>
          <a:bodyPr/>
          <a:lstStyle/>
          <a:p>
            <a:r>
              <a:rPr lang="hu-HU" sz="3200" cap="all" dirty="0">
                <a:solidFill>
                  <a:srgbClr val="C00000"/>
                </a:solidFill>
              </a:rPr>
              <a:t>A Fejezet felépítése</a:t>
            </a:r>
            <a:r>
              <a:rPr lang="hu-HU" sz="4800" dirty="0"/>
              <a:t> </a:t>
            </a:r>
            <a:endParaRPr lang="en-GB" sz="4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412776"/>
            <a:ext cx="8496944" cy="5589240"/>
          </a:xfrm>
        </p:spPr>
        <p:txBody>
          <a:bodyPr/>
          <a:lstStyle/>
          <a:p>
            <a:pPr marL="571500" indent="-571500" algn="just">
              <a:buFont typeface="+mj-lt"/>
              <a:buAutoNum type="romanUcPeriod"/>
            </a:pPr>
            <a:r>
              <a:rPr lang="hu-HU" sz="2400" b="1" cap="small" dirty="0"/>
              <a:t>A közigazgatási jogalkalmazás, a közigazgatási eljárás, a közigazgatási eljárásjog fogalma</a:t>
            </a:r>
          </a:p>
          <a:p>
            <a:pPr marL="0" indent="0" algn="just">
              <a:buNone/>
            </a:pPr>
            <a:endParaRPr lang="hu-HU" sz="800" b="1" cap="small" dirty="0"/>
          </a:p>
          <a:p>
            <a:pPr marL="0" indent="0" algn="just">
              <a:buNone/>
            </a:pPr>
            <a:r>
              <a:rPr lang="hu-HU" sz="2400" b="1" cap="small" dirty="0"/>
              <a:t>II. Az Általános Közigazgatási Rendtartásról szóló törvény alapelvei és hatálya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Az általános közigazgatási rendtartásról szóló törvény alapelvei 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Az általános közigazgatási rendtartásról szóló törvény hatálya</a:t>
            </a:r>
          </a:p>
          <a:p>
            <a:pPr marL="400050" lvl="1" indent="0" algn="just">
              <a:buNone/>
            </a:pPr>
            <a:endParaRPr lang="hu-HU" sz="800" b="1" cap="small" dirty="0"/>
          </a:p>
          <a:p>
            <a:pPr marL="0" indent="0" algn="just">
              <a:buNone/>
            </a:pPr>
            <a:r>
              <a:rPr lang="hu-HU" sz="2400" b="1" cap="small" dirty="0"/>
              <a:t>III.  A közigazgatási hatósági eljárás szakaszai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Alapvető rendelkezések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Elsőfokú eljárás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Jogorvoslati eljárások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hu-HU" sz="2000" cap="small" dirty="0"/>
              <a:t>Végrehajtási eljárás</a:t>
            </a:r>
            <a:endParaRPr lang="en-GB" sz="2000" cap="small" dirty="0"/>
          </a:p>
          <a:p>
            <a:pPr algn="just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92323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3.4.  Végrehajtási eljárás</a:t>
            </a:r>
            <a:br>
              <a:rPr lang="hu-HU" alt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hu-HU" altLang="hu-HU" sz="28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 végrehajtási eljárás menete</a:t>
            </a:r>
            <a:br>
              <a:rPr lang="hu-HU" altLang="hu-HU" sz="28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endParaRPr lang="en-GB" sz="2800" i="1" cap="small" dirty="0">
              <a:solidFill>
                <a:schemeClr val="accent4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03512" y="1417638"/>
            <a:ext cx="8712968" cy="5184576"/>
          </a:xfrm>
        </p:spPr>
        <p:txBody>
          <a:bodyPr>
            <a:normAutofit lnSpcReduction="10000"/>
          </a:bodyPr>
          <a:lstStyle/>
          <a:p>
            <a:r>
              <a:rPr lang="hu-HU" sz="2600" i="1" dirty="0">
                <a:cs typeface="Times New Roman" panose="02020603050405020304" pitchFamily="18" charset="0"/>
              </a:rPr>
              <a:t>A végrehajtás megindítása</a:t>
            </a:r>
          </a:p>
          <a:p>
            <a:pPr lvl="1"/>
            <a:r>
              <a:rPr lang="hu-HU" sz="2600" i="1" dirty="0">
                <a:cs typeface="Times New Roman" panose="02020603050405020304" pitchFamily="18" charset="0"/>
              </a:rPr>
              <a:t>a döntést hozó hatóság,</a:t>
            </a:r>
            <a:r>
              <a:rPr lang="hu-HU" sz="2600" dirty="0">
                <a:cs typeface="Times New Roman" panose="02020603050405020304" pitchFamily="18" charset="0"/>
              </a:rPr>
              <a:t> (másodfokú döntés esetén pedig az elsőfokú hatóság)</a:t>
            </a:r>
          </a:p>
          <a:p>
            <a:pPr lvl="1"/>
            <a:r>
              <a:rPr lang="hu-HU" sz="2600" i="1" dirty="0">
                <a:cs typeface="Times New Roman" panose="02020603050405020304" pitchFamily="18" charset="0"/>
              </a:rPr>
              <a:t>hivatalból</a:t>
            </a:r>
            <a:r>
              <a:rPr lang="hu-HU" sz="2600" b="1" i="1" dirty="0">
                <a:cs typeface="Times New Roman" panose="02020603050405020304" pitchFamily="18" charset="0"/>
              </a:rPr>
              <a:t> </a:t>
            </a:r>
            <a:r>
              <a:rPr lang="hu-HU" sz="2600" i="1" dirty="0">
                <a:cs typeface="Times New Roman" panose="02020603050405020304" pitchFamily="18" charset="0"/>
              </a:rPr>
              <a:t>vagy a jogosult kérelmére </a:t>
            </a:r>
            <a:r>
              <a:rPr lang="hu-HU" sz="2600" dirty="0">
                <a:cs typeface="Times New Roman" panose="02020603050405020304" pitchFamily="18" charset="0"/>
              </a:rPr>
              <a:t>rendeli el.  </a:t>
            </a:r>
          </a:p>
          <a:p>
            <a:r>
              <a:rPr lang="hu-HU" sz="2600" i="1" dirty="0">
                <a:cs typeface="Times New Roman" panose="02020603050405020304" pitchFamily="18" charset="0"/>
              </a:rPr>
              <a:t>A végrehajtás foganatosítása </a:t>
            </a:r>
          </a:p>
          <a:p>
            <a:pPr lvl="1"/>
            <a:r>
              <a:rPr lang="hu-HU" sz="2600" dirty="0">
                <a:cs typeface="Times New Roman" panose="02020603050405020304" pitchFamily="18" charset="0"/>
              </a:rPr>
              <a:t>ha törvény, kormányrendelet vagy önkormányzati hatósági ügyben helyi önkormányzat rendelete másként nem rendelkezik – </a:t>
            </a:r>
            <a:r>
              <a:rPr lang="hu-HU" sz="2600" i="1" dirty="0">
                <a:cs typeface="Times New Roman" panose="02020603050405020304" pitchFamily="18" charset="0"/>
              </a:rPr>
              <a:t>az állami adóhatóság foganatosítja</a:t>
            </a:r>
            <a:r>
              <a:rPr lang="hu-HU" sz="2600" dirty="0">
                <a:cs typeface="Times New Roman" panose="02020603050405020304" pitchFamily="18" charset="0"/>
              </a:rPr>
              <a:t>. </a:t>
            </a:r>
          </a:p>
          <a:p>
            <a:r>
              <a:rPr lang="hu-HU" sz="2600" i="1" dirty="0">
                <a:cs typeface="Times New Roman" panose="02020603050405020304" pitchFamily="18" charset="0"/>
              </a:rPr>
              <a:t>A végrehajtás akadályai</a:t>
            </a:r>
          </a:p>
          <a:p>
            <a:pPr lvl="1"/>
            <a:r>
              <a:rPr lang="hu-HU" sz="2600" dirty="0">
                <a:cs typeface="Times New Roman" panose="02020603050405020304" pitchFamily="18" charset="0"/>
              </a:rPr>
              <a:t>a végrehajtás felfüggesztése</a:t>
            </a:r>
          </a:p>
          <a:p>
            <a:pPr lvl="1"/>
            <a:r>
              <a:rPr lang="hu-HU" sz="2600" dirty="0">
                <a:cs typeface="Times New Roman" panose="02020603050405020304" pitchFamily="18" charset="0"/>
              </a:rPr>
              <a:t>a végrehajtás megszüntetése </a:t>
            </a:r>
            <a:endParaRPr lang="en-GB" sz="2600" dirty="0">
              <a:cs typeface="Times New Roman" panose="02020603050405020304" pitchFamily="18" charset="0"/>
            </a:endParaRPr>
          </a:p>
          <a:p>
            <a:endParaRPr lang="en-GB" sz="2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92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125760"/>
            <a:ext cx="8229600" cy="1143000"/>
          </a:xfrm>
        </p:spPr>
        <p:txBody>
          <a:bodyPr/>
          <a:lstStyle/>
          <a:p>
            <a:r>
              <a:rPr lang="hu-HU" sz="3200" i="1" cap="small" dirty="0">
                <a:solidFill>
                  <a:srgbClr val="C00000"/>
                </a:solidFill>
              </a:rPr>
              <a:t>Ellenőrző kérdések</a:t>
            </a:r>
            <a:endParaRPr lang="en-GB" sz="3200" i="1" cap="small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31504" y="1368152"/>
            <a:ext cx="8928992" cy="558924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hu-HU" sz="2000" dirty="0"/>
              <a:t>Ismertesse a közigazgatási hatósági eljárás szakaszait!</a:t>
            </a:r>
          </a:p>
          <a:p>
            <a:pPr>
              <a:spcBef>
                <a:spcPts val="0"/>
              </a:spcBef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000" dirty="0"/>
              <a:t>Határozza meg a hatáskör és illetékesség fogalmát! Mutassa be az </a:t>
            </a:r>
            <a:r>
              <a:rPr lang="hu-HU" sz="2000" dirty="0" err="1"/>
              <a:t>Ákr</a:t>
            </a:r>
            <a:r>
              <a:rPr lang="hu-HU" sz="2000" dirty="0"/>
              <a:t>. Alapvető rendelkezéseit: az eljárási kötelezettség, a kizárás, a megkeresés részletszabályait!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Mutassa be a kérelemre induló hatósági eljárás fajtáját: automatikus döntéshozatali eljárást, sommás eljárást és a teljes eljárást!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Határozza meg az ügyintézési határidő és az igazolási kérelem részletszabályait!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Mutassa be az idézés és az értesítés közti különbséget!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Ismertesse a tényállás tisztázására vonatkozó szabályokat az </a:t>
            </a:r>
            <a:r>
              <a:rPr lang="hu-HU" sz="2000" dirty="0" err="1"/>
              <a:t>Ákr</a:t>
            </a:r>
            <a:r>
              <a:rPr lang="hu-HU" sz="2000" dirty="0"/>
              <a:t>. alapján!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Ismertesse a hatóság döntéseinek főbb részletszabályait az </a:t>
            </a:r>
            <a:r>
              <a:rPr lang="hu-HU" sz="2000" dirty="0" err="1"/>
              <a:t>Ákr</a:t>
            </a:r>
            <a:r>
              <a:rPr lang="hu-HU" sz="2000" dirty="0"/>
              <a:t>. alapján!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Határozza meg a közigazgatás hatósági döntés tartalmi elemeit!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Mutassa be kérelemre induló jogorvoslati eljárások szabályait az </a:t>
            </a:r>
            <a:r>
              <a:rPr lang="hu-HU" sz="2000" dirty="0" err="1"/>
              <a:t>Ákr</a:t>
            </a:r>
            <a:r>
              <a:rPr lang="hu-HU" sz="2000" dirty="0"/>
              <a:t>. alapján!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Ismertesse a hivatalból induló jogorvoslati eljárásokat az </a:t>
            </a:r>
            <a:r>
              <a:rPr lang="hu-HU" sz="2000" dirty="0" err="1"/>
              <a:t>Ákr</a:t>
            </a:r>
            <a:r>
              <a:rPr lang="hu-HU" sz="2000" dirty="0"/>
              <a:t>. alapján!</a:t>
            </a:r>
          </a:p>
          <a:p>
            <a:pPr marL="0" indent="0">
              <a:spcBef>
                <a:spcPts val="0"/>
              </a:spcBef>
              <a:buNone/>
            </a:pPr>
            <a:endParaRPr lang="en-GB" sz="800" dirty="0"/>
          </a:p>
          <a:p>
            <a:pPr>
              <a:spcBef>
                <a:spcPts val="0"/>
              </a:spcBef>
            </a:pPr>
            <a:r>
              <a:rPr lang="hu-HU" sz="2000" dirty="0"/>
              <a:t>Határozza meg a közigazgatási végrehajtás lényegét! 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214960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524248" y="1704514"/>
            <a:ext cx="9144000" cy="3236654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484632" algn="ctr" fontAlgn="auto">
              <a:spcAft>
                <a:spcPts val="0"/>
              </a:spcAft>
              <a:defRPr/>
            </a:pPr>
            <a:r>
              <a:rPr lang="hu-HU" sz="40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itchFamily="18" charset="0"/>
              </a:rPr>
              <a:t>Köszönjük a figyelmüket!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40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sikeres felkészülést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4000" cap="all" dirty="0" err="1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kívánUNk</a:t>
            </a:r>
            <a:r>
              <a:rPr lang="hu-HU" sz="4000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!</a:t>
            </a:r>
          </a:p>
          <a:p>
            <a:pPr marL="484632" algn="ctr" fontAlgn="auto">
              <a:spcAft>
                <a:spcPts val="0"/>
              </a:spcAft>
              <a:defRPr/>
            </a:pPr>
            <a:endParaRPr lang="hu-HU" sz="45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endParaRPr lang="hu-HU" sz="2000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4" name="Picture 4" descr="C:\Users\takacsm\AppData\Local\Microsoft\Windows\Temporary Internet Files\Content.IE5\6AEIDM7X\MC9004369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95775" y="3956051"/>
            <a:ext cx="3829050" cy="2613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AB2DE7FC-2DBC-46A6-9740-068FA06C6BAD}" type="slidenum">
              <a:rPr lang="hu-HU" smtClean="0"/>
              <a:pPr>
                <a:defRPr/>
              </a:pPr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35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/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közigazgatási jogalkalmazás, a közigazgatási eljárás, a közigazgatási eljárásjog fogalma</a:t>
            </a:r>
            <a:br>
              <a:rPr lang="en-GB" sz="4200" dirty="0"/>
            </a:br>
            <a:endParaRPr lang="en-GB" sz="4200" dirty="0"/>
          </a:p>
        </p:txBody>
      </p:sp>
    </p:spTree>
    <p:extLst>
      <p:ext uri="{BB962C8B-B14F-4D97-AF65-F5344CB8AC3E}">
        <p14:creationId xmlns:p14="http://schemas.microsoft.com/office/powerpoint/2010/main" val="3438443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47528" y="1545268"/>
            <a:ext cx="8496944" cy="505208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u-HU" sz="2600" b="1" i="1" dirty="0"/>
              <a:t>Közigazgatás hatósági jogalkalmazó tevékenység</a:t>
            </a:r>
            <a:r>
              <a:rPr lang="hu-HU" sz="2600" i="1" dirty="0"/>
              <a:t>: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hu-HU" sz="2600" dirty="0"/>
              <a:t>az adott ügyben hatáskörrel és illetékességgel rendelkező közigazgatási szerv jogszabályok alapján hozza meg döntését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600" b="1" i="1" dirty="0"/>
              <a:t>Közigazgatási hatósági eljárás</a:t>
            </a:r>
            <a:r>
              <a:rPr lang="hu-HU" sz="2600" i="1" dirty="0"/>
              <a:t>:                                </a:t>
            </a:r>
            <a:r>
              <a:rPr lang="hu-HU" sz="2600" dirty="0"/>
              <a:t>közigazgatási hatóság és az ügyfél között jön létre jogviszony</a:t>
            </a:r>
          </a:p>
          <a:p>
            <a:pPr marL="0" indent="0">
              <a:spcBef>
                <a:spcPts val="0"/>
              </a:spcBef>
              <a:buNone/>
            </a:pPr>
            <a:endParaRPr lang="hu-HU" sz="800" dirty="0"/>
          </a:p>
          <a:p>
            <a:pPr>
              <a:spcBef>
                <a:spcPts val="0"/>
              </a:spcBef>
            </a:pPr>
            <a:r>
              <a:rPr lang="hu-HU" sz="2600" b="1" i="1" dirty="0"/>
              <a:t>A közigazgatási eljárási jog: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hu-HU" sz="2600" i="1" dirty="0"/>
              <a:t>Általános közigazgatási rendtartásról szóló 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hu-HU" sz="2600" i="1" dirty="0"/>
              <a:t>2016. évi CL. törvény (</a:t>
            </a:r>
            <a:r>
              <a:rPr lang="hu-HU" sz="2600" i="1" dirty="0" err="1"/>
              <a:t>Ákr</a:t>
            </a:r>
            <a:r>
              <a:rPr lang="hu-HU" sz="2600" i="1" dirty="0"/>
              <a:t>.) + speciális, ágazati, szakigazgatási eljárási szabályok</a:t>
            </a:r>
            <a:endParaRPr lang="en-GB" sz="2600" i="1" dirty="0"/>
          </a:p>
        </p:txBody>
      </p:sp>
      <p:sp>
        <p:nvSpPr>
          <p:cNvPr id="2" name="Téglalap 1"/>
          <p:cNvSpPr/>
          <p:nvPr/>
        </p:nvSpPr>
        <p:spPr>
          <a:xfrm>
            <a:off x="1524000" y="192504"/>
            <a:ext cx="9144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1. A közigazgatási jogalkalmazás,</a:t>
            </a:r>
          </a:p>
          <a:p>
            <a:pPr algn="ctr"/>
            <a:r>
              <a:rPr lang="hu-HU" alt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 közigazgatási eljárás, </a:t>
            </a:r>
          </a:p>
          <a:p>
            <a:pPr algn="ctr"/>
            <a:r>
              <a:rPr lang="hu-HU" altLang="hu-HU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a közigazgatási eljárásjog fogalma</a:t>
            </a:r>
            <a:endParaRPr lang="hu-HU" sz="2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02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340768"/>
          </a:xfrm>
        </p:spPr>
        <p:txBody>
          <a:bodyPr/>
          <a:lstStyle/>
          <a:p>
            <a:r>
              <a:rPr lang="hu-HU" sz="3200" i="1" cap="small" dirty="0"/>
              <a:t>Ellenőrző kérdések</a:t>
            </a:r>
            <a:endParaRPr lang="en-GB" sz="3200" i="1" cap="sm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81200" y="1855366"/>
            <a:ext cx="8229600" cy="4525963"/>
          </a:xfrm>
        </p:spPr>
        <p:txBody>
          <a:bodyPr/>
          <a:lstStyle/>
          <a:p>
            <a:pPr lvl="0"/>
            <a:r>
              <a:rPr lang="hu-HU" dirty="0"/>
              <a:t>Határozza meg a közigazgatási hatósági jogalkalmazó tevékenység fogalmát!</a:t>
            </a:r>
          </a:p>
          <a:p>
            <a:pPr marL="0" indent="0">
              <a:buNone/>
            </a:pPr>
            <a:endParaRPr lang="hu-HU" sz="800" dirty="0"/>
          </a:p>
          <a:p>
            <a:pPr lvl="0"/>
            <a:r>
              <a:rPr lang="hu-HU" dirty="0"/>
              <a:t>Ismertesse a közigazgatási hatósági eljárás fogalmát!</a:t>
            </a:r>
          </a:p>
          <a:p>
            <a:pPr lvl="0"/>
            <a:endParaRPr lang="hu-HU" sz="800" dirty="0"/>
          </a:p>
          <a:p>
            <a:pPr lvl="0"/>
            <a:r>
              <a:rPr lang="hu-HU" dirty="0"/>
              <a:t>Határozza meg a közigazgatási eljárásjog fogalmát!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97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/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Az általános közigazgatási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rendtartásról szóló törvény 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alapelvei és hatálya</a:t>
            </a:r>
            <a:br>
              <a:rPr lang="en-GB" sz="4200" dirty="0"/>
            </a:br>
            <a:endParaRPr lang="en-GB" sz="4200" dirty="0"/>
          </a:p>
        </p:txBody>
      </p:sp>
    </p:spTree>
    <p:extLst>
      <p:ext uri="{BB962C8B-B14F-4D97-AF65-F5344CB8AC3E}">
        <p14:creationId xmlns:p14="http://schemas.microsoft.com/office/powerpoint/2010/main" val="1353708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340768"/>
          </a:xfrm>
        </p:spPr>
        <p:txBody>
          <a:bodyPr/>
          <a:lstStyle/>
          <a:p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2.1. Az általános közigazgatási</a:t>
            </a:r>
            <a:b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rendtartásról szóló törvény alapelvei</a:t>
            </a:r>
            <a:r>
              <a:rPr lang="hu-HU" sz="2800" cap="small" dirty="0"/>
              <a:t> </a:t>
            </a:r>
            <a:endParaRPr lang="en-GB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600" b="1" i="1" dirty="0"/>
              <a:t>Az alapelvek jelentősége </a:t>
            </a:r>
          </a:p>
          <a:p>
            <a:r>
              <a:rPr lang="hu-HU" sz="2600" b="1" i="1" dirty="0"/>
              <a:t>Alaptörvény: tisztességes eljáráshoz való alapvető jog </a:t>
            </a:r>
          </a:p>
          <a:p>
            <a:r>
              <a:rPr lang="hu-HU" sz="2600" b="1" i="1" dirty="0" err="1"/>
              <a:t>Ákr</a:t>
            </a:r>
            <a:r>
              <a:rPr lang="hu-HU" sz="2600" b="1" i="1" dirty="0"/>
              <a:t>.:</a:t>
            </a:r>
          </a:p>
          <a:p>
            <a:pPr lvl="1"/>
            <a:r>
              <a:rPr lang="hu-HU" sz="2600" dirty="0"/>
              <a:t>Hatóságra vonatkozó alapelvek:</a:t>
            </a:r>
          </a:p>
          <a:p>
            <a:pPr lvl="2"/>
            <a:r>
              <a:rPr lang="hu-HU" sz="2600" dirty="0"/>
              <a:t>Jogszerűség elve</a:t>
            </a:r>
          </a:p>
          <a:p>
            <a:pPr lvl="2"/>
            <a:r>
              <a:rPr lang="hu-HU" sz="2600" dirty="0"/>
              <a:t>Az officialitás, azaz hivatalbóliság elve</a:t>
            </a:r>
          </a:p>
          <a:p>
            <a:pPr lvl="2"/>
            <a:r>
              <a:rPr lang="hu-HU" sz="2600" dirty="0"/>
              <a:t>Hatékonyság elve</a:t>
            </a:r>
          </a:p>
          <a:p>
            <a:pPr lvl="1"/>
            <a:r>
              <a:rPr lang="hu-HU" sz="2600" dirty="0"/>
              <a:t>Ügyfélre vonatkozó alapelvek (nyilatkozattételi jog, tájékoztatáshoz való jog)</a:t>
            </a:r>
          </a:p>
          <a:p>
            <a:pPr lvl="1"/>
            <a:r>
              <a:rPr lang="hu-HU" sz="2600" dirty="0"/>
              <a:t>Jóhiszeműség elve és a bizalmi elv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251848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340768"/>
          </a:xfrm>
        </p:spPr>
        <p:txBody>
          <a:bodyPr/>
          <a:lstStyle/>
          <a:p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2.2. Az általános közigazgatási</a:t>
            </a:r>
            <a:b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altLang="hu-H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rendtartásról szóló törvény hatálya</a:t>
            </a:r>
            <a:endParaRPr lang="en-GB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600" b="1" i="1" dirty="0"/>
              <a:t>A hatály fogalma és fajtái</a:t>
            </a:r>
          </a:p>
          <a:p>
            <a:pPr marL="0" indent="0">
              <a:buNone/>
            </a:pPr>
            <a:endParaRPr lang="hu-HU" sz="800" b="1" i="1" dirty="0"/>
          </a:p>
          <a:p>
            <a:r>
              <a:rPr lang="hu-HU" sz="2600" b="1" i="1" dirty="0"/>
              <a:t>Az időbeli hatály</a:t>
            </a:r>
          </a:p>
          <a:p>
            <a:pPr marL="457200" lvl="1" indent="0">
              <a:buNone/>
            </a:pPr>
            <a:r>
              <a:rPr lang="hu-HU" sz="2600" dirty="0"/>
              <a:t>- </a:t>
            </a:r>
            <a:r>
              <a:rPr lang="hu-HU" sz="2600" dirty="0" err="1"/>
              <a:t>Ákr</a:t>
            </a:r>
            <a:r>
              <a:rPr lang="hu-HU" sz="2600" dirty="0"/>
              <a:t>.: 2018. január 1-jén hatályba lépett és hatályát vesztette a közigazgatási hatósági eljárás és szolgáltatás általános szabályairól szóló 2004. évi CXL. törvény (közismert rövidítéssel </a:t>
            </a:r>
            <a:r>
              <a:rPr lang="hu-HU" sz="2600" dirty="0" err="1"/>
              <a:t>Ket</a:t>
            </a:r>
            <a:r>
              <a:rPr lang="hu-HU" sz="2600" dirty="0"/>
              <a:t>.). </a:t>
            </a:r>
          </a:p>
          <a:p>
            <a:pPr marL="457200" lvl="1" indent="0">
              <a:buNone/>
            </a:pPr>
            <a:endParaRPr lang="en-GB" sz="800" dirty="0"/>
          </a:p>
          <a:p>
            <a:r>
              <a:rPr lang="hu-HU" sz="2600" b="1" i="1" dirty="0"/>
              <a:t>A területi hatály</a:t>
            </a:r>
          </a:p>
          <a:p>
            <a:pPr marL="0" indent="0">
              <a:buNone/>
            </a:pPr>
            <a:r>
              <a:rPr lang="hu-HU" sz="2600" b="1" i="1" dirty="0"/>
              <a:t>      - </a:t>
            </a:r>
            <a:r>
              <a:rPr lang="hu-HU" sz="2600" dirty="0" err="1"/>
              <a:t>Ákr</a:t>
            </a:r>
            <a:r>
              <a:rPr lang="hu-HU" sz="2600" dirty="0"/>
              <a:t>.: főszabályként </a:t>
            </a:r>
            <a:r>
              <a:rPr lang="hu-HU" sz="2600" i="1" dirty="0"/>
              <a:t>Magyarországra</a:t>
            </a:r>
            <a:r>
              <a:rPr lang="hu-HU" sz="2600" dirty="0"/>
              <a:t> vonatkozik.</a:t>
            </a:r>
          </a:p>
        </p:txBody>
      </p:sp>
    </p:spTree>
    <p:extLst>
      <p:ext uri="{BB962C8B-B14F-4D97-AF65-F5344CB8AC3E}">
        <p14:creationId xmlns:p14="http://schemas.microsoft.com/office/powerpoint/2010/main" val="1667532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23</TotalTime>
  <Words>1861</Words>
  <Application>Microsoft Office PowerPoint</Application>
  <PresentationFormat>Szélesvásznú</PresentationFormat>
  <Paragraphs>331</Paragraphs>
  <Slides>32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32</vt:i4>
      </vt:variant>
    </vt:vector>
  </HeadingPairs>
  <TitlesOfParts>
    <vt:vector size="38" baseType="lpstr">
      <vt:lpstr>Arial</vt:lpstr>
      <vt:lpstr>Helvetica Neue</vt:lpstr>
      <vt:lpstr>Times New Roman</vt:lpstr>
      <vt:lpstr>Trebuchet MS</vt:lpstr>
      <vt:lpstr>Verdana</vt:lpstr>
      <vt:lpstr>Office-téma</vt:lpstr>
      <vt:lpstr>Ügykezelői alapvizsga III. FEJEZET A közigazgatási hatósági eljárás szabályai</vt:lpstr>
      <vt:lpstr>A Fejezet CÉLJA</vt:lpstr>
      <vt:lpstr>A Fejezet felépítése </vt:lpstr>
      <vt:lpstr>1. A közigazgatási jogalkalmazás, a közigazgatási eljárás, a közigazgatási eljárásjog fogalma </vt:lpstr>
      <vt:lpstr>PowerPoint-bemutató</vt:lpstr>
      <vt:lpstr>Ellenőrző kérdések</vt:lpstr>
      <vt:lpstr>2. Az általános közigazgatási rendtartásról szóló törvény  alapelvei és hatálya </vt:lpstr>
      <vt:lpstr>2.1. Az általános közigazgatási rendtartásról szóló törvény alapelvei </vt:lpstr>
      <vt:lpstr>2.2. Az általános közigazgatási rendtartásról szóló törvény hatálya</vt:lpstr>
      <vt:lpstr>PowerPoint-bemutató</vt:lpstr>
      <vt:lpstr>PowerPoint-bemutató</vt:lpstr>
      <vt:lpstr>Ellenőrző kérdések</vt:lpstr>
      <vt:lpstr>3. A közigazgatási hatósági eljárás szakaszai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Hatóság döntései</vt:lpstr>
      <vt:lpstr>PowerPoint-bemutató</vt:lpstr>
      <vt:lpstr>A hivatalbóli eljárás</vt:lpstr>
      <vt:lpstr> </vt:lpstr>
      <vt:lpstr>    </vt:lpstr>
      <vt:lpstr>3.3.  Jogorvoslati eljárás Kérelemre induló jogorvoslati eljárások FELLEBBEZÉS</vt:lpstr>
      <vt:lpstr>PowerPoint-bemutató</vt:lpstr>
      <vt:lpstr>PowerPoint-bemutató</vt:lpstr>
      <vt:lpstr>3.4.  Végrehajtási eljárás</vt:lpstr>
      <vt:lpstr>3.4.  Végrehajtási eljárás A végrehajtási eljárás menete </vt:lpstr>
      <vt:lpstr>Ellenőrző kérdések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Kukorelli András</cp:lastModifiedBy>
  <cp:revision>8</cp:revision>
  <dcterms:created xsi:type="dcterms:W3CDTF">2020-01-30T10:32:07Z</dcterms:created>
  <dcterms:modified xsi:type="dcterms:W3CDTF">2026-03-11T08:46:38Z</dcterms:modified>
</cp:coreProperties>
</file>